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png&amp;ehk=DnhZxP4mPsXMg72vNhnOiA&amp;r=0&amp;pid=OfficeInsert" ContentType="image/pn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1"/>
    <p:sldMasterId id="2147483677" r:id="rId2"/>
    <p:sldMasterId id="2147483689" r:id="rId3"/>
    <p:sldMasterId id="2147483701" r:id="rId4"/>
    <p:sldMasterId id="2147483718" r:id="rId5"/>
    <p:sldMasterId id="2147483730" r:id="rId6"/>
  </p:sldMasterIdLst>
  <p:notesMasterIdLst>
    <p:notesMasterId r:id="rId41"/>
  </p:notesMasterIdLst>
  <p:handoutMasterIdLst>
    <p:handoutMasterId r:id="rId42"/>
  </p:handoutMasterIdLst>
  <p:sldIdLst>
    <p:sldId id="390" r:id="rId7"/>
    <p:sldId id="391" r:id="rId8"/>
    <p:sldId id="383" r:id="rId9"/>
    <p:sldId id="385" r:id="rId10"/>
    <p:sldId id="387" r:id="rId11"/>
    <p:sldId id="342" r:id="rId12"/>
    <p:sldId id="344" r:id="rId13"/>
    <p:sldId id="348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74" r:id="rId38"/>
    <p:sldId id="388" r:id="rId39"/>
    <p:sldId id="389" r:id="rId40"/>
  </p:sldIdLst>
  <p:sldSz cx="6858000" cy="51435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16" autoAdjust="0"/>
    <p:restoredTop sz="80573" autoAdjust="0"/>
  </p:normalViewPr>
  <p:slideViewPr>
    <p:cSldViewPr snapToGrid="0" snapToObjects="1">
      <p:cViewPr>
        <p:scale>
          <a:sx n="130" d="100"/>
          <a:sy n="130" d="100"/>
        </p:scale>
        <p:origin x="1080" y="168"/>
      </p:cViewPr>
      <p:guideLst>
        <p:guide orient="horz" pos="16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128015" cy="128015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4" Type="http://schemas.openxmlformats.org/officeDocument/2006/relationships/package" Target="../embeddings/Microsoft_Excel_Worksheet1.xlsx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4" Type="http://schemas.openxmlformats.org/officeDocument/2006/relationships/package" Target="../embeddings/Microsoft_Excel_Worksheet2.xlsx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6120335780059"/>
          <c:y val="0.088944926544079"/>
          <c:w val="0.852496201641919"/>
          <c:h val="0.472493261434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sumUC_Latency_corresp_Paper!$B$3</c:f>
              <c:strCache>
                <c:ptCount val="1"/>
                <c:pt idx="0">
                  <c:v>FSS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sumUC_Latency_corresp_Paper!$A$4:$A$9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sumUC_Latency_corresp_Paper!$B$4:$B$9</c:f>
              <c:numCache>
                <c:formatCode>General</c:formatCode>
                <c:ptCount val="6"/>
                <c:pt idx="0">
                  <c:v>0.998463203689491</c:v>
                </c:pt>
                <c:pt idx="1">
                  <c:v>0.999407650600618</c:v>
                </c:pt>
                <c:pt idx="2">
                  <c:v>0.999345774736724</c:v>
                </c:pt>
                <c:pt idx="3">
                  <c:v>0.997714457024524</c:v>
                </c:pt>
                <c:pt idx="4">
                  <c:v>0.941536883970307</c:v>
                </c:pt>
                <c:pt idx="5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7C3-41EF-A7CF-EB6B4E82D4B0}"/>
            </c:ext>
          </c:extLst>
        </c:ser>
        <c:ser>
          <c:idx val="1"/>
          <c:order val="1"/>
          <c:tx>
            <c:strRef>
              <c:f>sumUC_Latency_corresp_Paper!$C$3</c:f>
              <c:strCache>
                <c:ptCount val="1"/>
                <c:pt idx="0">
                  <c:v>FSS+RTP</c:v>
                </c:pt>
              </c:strCache>
            </c:strRef>
          </c:tx>
          <c:spPr>
            <a:solidFill>
              <a:schemeClr val="accent2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sumUC_Latency_corresp_Paper!$A$4:$A$9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sumUC_Latency_corresp_Paper!$C$4:$C$9</c:f>
              <c:numCache>
                <c:formatCode>General</c:formatCode>
                <c:ptCount val="6"/>
                <c:pt idx="0">
                  <c:v>0.998463203689491</c:v>
                </c:pt>
                <c:pt idx="1">
                  <c:v>0.42425889563865</c:v>
                </c:pt>
                <c:pt idx="2">
                  <c:v>0.256900104327175</c:v>
                </c:pt>
                <c:pt idx="3">
                  <c:v>0.0807767461056195</c:v>
                </c:pt>
                <c:pt idx="4">
                  <c:v>0.0436603758881896</c:v>
                </c:pt>
                <c:pt idx="5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7C3-41EF-A7CF-EB6B4E82D4B0}"/>
            </c:ext>
          </c:extLst>
        </c:ser>
        <c:ser>
          <c:idx val="2"/>
          <c:order val="2"/>
          <c:tx>
            <c:strRef>
              <c:f>sumUC_Latency_corresp_Paper!$D$3</c:f>
              <c:strCache>
                <c:ptCount val="1"/>
                <c:pt idx="0">
                  <c:v>RSS</c:v>
                </c:pt>
              </c:strCache>
            </c:strRef>
          </c:tx>
          <c:spPr>
            <a:solidFill>
              <a:schemeClr val="accent3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sumUC_Latency_corresp_Paper!$A$4:$A$9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sumUC_Latency_corresp_Paper!$D$4:$D$9</c:f>
              <c:numCache>
                <c:formatCode>General</c:formatCode>
                <c:ptCount val="6"/>
                <c:pt idx="0">
                  <c:v>0.998463203689491</c:v>
                </c:pt>
                <c:pt idx="1">
                  <c:v>0.246698323478034</c:v>
                </c:pt>
                <c:pt idx="2">
                  <c:v>0.154894725766157</c:v>
                </c:pt>
                <c:pt idx="3">
                  <c:v>0.135130800805566</c:v>
                </c:pt>
                <c:pt idx="4">
                  <c:v>0.148226583719191</c:v>
                </c:pt>
                <c:pt idx="5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7C3-41EF-A7CF-EB6B4E82D4B0}"/>
            </c:ext>
          </c:extLst>
        </c:ser>
        <c:ser>
          <c:idx val="3"/>
          <c:order val="3"/>
          <c:tx>
            <c:strRef>
              <c:f>sumUC_Latency_corresp_Paper!$E$3</c:f>
              <c:strCache>
                <c:ptCount val="1"/>
                <c:pt idx="0">
                  <c:v>RSS+RTP</c:v>
                </c:pt>
              </c:strCache>
            </c:strRef>
          </c:tx>
          <c:spPr>
            <a:solidFill>
              <a:schemeClr val="accent4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sumUC_Latency_corresp_Paper!$A$4:$A$9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sumUC_Latency_corresp_Paper!$E$4:$E$9</c:f>
              <c:numCache>
                <c:formatCode>General</c:formatCode>
                <c:ptCount val="6"/>
                <c:pt idx="0">
                  <c:v>0.998463203689491</c:v>
                </c:pt>
                <c:pt idx="1">
                  <c:v>0.152156595008065</c:v>
                </c:pt>
                <c:pt idx="2">
                  <c:v>0.0955781441132094</c:v>
                </c:pt>
                <c:pt idx="3">
                  <c:v>0.106964085908835</c:v>
                </c:pt>
                <c:pt idx="4">
                  <c:v>0.0652682684300541</c:v>
                </c:pt>
                <c:pt idx="5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97C3-41EF-A7CF-EB6B4E82D4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7933344"/>
        <c:axId val="497936048"/>
      </c:barChart>
      <c:catAx>
        <c:axId val="4979333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Number of </a:t>
                </a:r>
                <a:r>
                  <a:rPr lang="en-US" sz="1800" dirty="0" err="1" smtClean="0">
                    <a:solidFill>
                      <a:schemeClr val="tx1"/>
                    </a:solidFill>
                  </a:rPr>
                  <a:t>Subwarps</a:t>
                </a:r>
                <a:endParaRPr lang="en-US" sz="1800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318085585565963"/>
              <c:y val="0.6742773409111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7936048"/>
        <c:crosses val="autoZero"/>
        <c:auto val="1"/>
        <c:lblAlgn val="ctr"/>
        <c:lblOffset val="100"/>
        <c:noMultiLvlLbl val="0"/>
      </c:catAx>
      <c:valAx>
        <c:axId val="497936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 dirty="0">
                    <a:solidFill>
                      <a:schemeClr val="tx1"/>
                    </a:solidFill>
                    <a:effectLst/>
                  </a:rPr>
                  <a:t>Correlation</a:t>
                </a:r>
                <a:endParaRPr lang="en-US" sz="1800" dirty="0">
                  <a:solidFill>
                    <a:schemeClr val="tx1"/>
                  </a:solidFill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7933344"/>
        <c:crosses val="autoZero"/>
        <c:crossBetween val="between"/>
      </c:valAx>
      <c:spPr>
        <a:noFill/>
        <a:ln w="12700">
          <a:solidFill>
            <a:sysClr val="windowText" lastClr="000000"/>
          </a:solidFill>
        </a:ln>
        <a:effectLst/>
      </c:spPr>
    </c:plotArea>
    <c:legend>
      <c:legendPos val="b"/>
      <c:layout>
        <c:manualLayout>
          <c:xMode val="edge"/>
          <c:yMode val="edge"/>
          <c:x val="0.108096711323617"/>
          <c:y val="0.847597331583552"/>
          <c:w val="0.811468504173684"/>
          <c:h val="0.1211747641068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19050"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1421823038595"/>
          <c:y val="0.0664832930875092"/>
          <c:w val="0.825199274778334"/>
          <c:h val="0.4682731758747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Performance_Paper!$B$36</c:f>
              <c:strCache>
                <c:ptCount val="1"/>
                <c:pt idx="0">
                  <c:v>FSS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Performance_Paper!$A$37:$A$42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Performance_Paper!$B$37:$B$42</c:f>
              <c:numCache>
                <c:formatCode>General</c:formatCode>
                <c:ptCount val="6"/>
                <c:pt idx="0">
                  <c:v>1.0</c:v>
                </c:pt>
                <c:pt idx="1">
                  <c:v>1.082159383305541</c:v>
                </c:pt>
                <c:pt idx="2">
                  <c:v>1.152507193758251</c:v>
                </c:pt>
                <c:pt idx="3">
                  <c:v>1.218888489168825</c:v>
                </c:pt>
                <c:pt idx="4">
                  <c:v>1.278772827682284</c:v>
                </c:pt>
                <c:pt idx="5">
                  <c:v>1.380111594072032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D58-4B21-B646-73121B93BE62}"/>
            </c:ext>
          </c:extLst>
        </c:ser>
        <c:ser>
          <c:idx val="1"/>
          <c:order val="1"/>
          <c:tx>
            <c:strRef>
              <c:f>Performance_Paper!$C$36</c:f>
              <c:strCache>
                <c:ptCount val="1"/>
                <c:pt idx="0">
                  <c:v>FSS+RTS</c:v>
                </c:pt>
              </c:strCache>
            </c:strRef>
          </c:tx>
          <c:spPr>
            <a:solidFill>
              <a:schemeClr val="accent2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Performance_Paper!$A$37:$A$42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Performance_Paper!$C$37:$C$42</c:f>
              <c:numCache>
                <c:formatCode>General</c:formatCode>
                <c:ptCount val="6"/>
                <c:pt idx="0">
                  <c:v>1.0</c:v>
                </c:pt>
                <c:pt idx="1">
                  <c:v>1.081961128925652</c:v>
                </c:pt>
                <c:pt idx="2">
                  <c:v>1.152748255430423</c:v>
                </c:pt>
                <c:pt idx="3">
                  <c:v>1.219824988905229</c:v>
                </c:pt>
                <c:pt idx="4">
                  <c:v>1.278659754842044</c:v>
                </c:pt>
                <c:pt idx="5">
                  <c:v>1.380105338978742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D58-4B21-B646-73121B93BE62}"/>
            </c:ext>
          </c:extLst>
        </c:ser>
        <c:ser>
          <c:idx val="2"/>
          <c:order val="2"/>
          <c:tx>
            <c:strRef>
              <c:f>Performance_Paper!$D$36</c:f>
              <c:strCache>
                <c:ptCount val="1"/>
                <c:pt idx="0">
                  <c:v>RSS</c:v>
                </c:pt>
              </c:strCache>
            </c:strRef>
          </c:tx>
          <c:spPr>
            <a:solidFill>
              <a:schemeClr val="accent3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Performance_Paper!$A$37:$A$42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Performance_Paper!$D$37:$D$42</c:f>
              <c:numCache>
                <c:formatCode>General</c:formatCode>
                <c:ptCount val="6"/>
                <c:pt idx="0">
                  <c:v>1.0</c:v>
                </c:pt>
                <c:pt idx="1">
                  <c:v>1.053775197400319</c:v>
                </c:pt>
                <c:pt idx="2">
                  <c:v>1.104023805281191</c:v>
                </c:pt>
                <c:pt idx="3">
                  <c:v>1.15338274643183</c:v>
                </c:pt>
                <c:pt idx="4">
                  <c:v>1.2454657390096</c:v>
                </c:pt>
                <c:pt idx="5">
                  <c:v>1.380111594072032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D58-4B21-B646-73121B93BE62}"/>
            </c:ext>
          </c:extLst>
        </c:ser>
        <c:ser>
          <c:idx val="3"/>
          <c:order val="3"/>
          <c:tx>
            <c:strRef>
              <c:f>Performance_Paper!$E$36</c:f>
              <c:strCache>
                <c:ptCount val="1"/>
                <c:pt idx="0">
                  <c:v>RSS+RTS</c:v>
                </c:pt>
              </c:strCache>
            </c:strRef>
          </c:tx>
          <c:spPr>
            <a:solidFill>
              <a:schemeClr val="accent4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Performance_Paper!$A$37:$A$42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Performance_Paper!$E$37:$E$42</c:f>
              <c:numCache>
                <c:formatCode>General</c:formatCode>
                <c:ptCount val="6"/>
                <c:pt idx="0">
                  <c:v>1.0</c:v>
                </c:pt>
                <c:pt idx="1">
                  <c:v>1.054352269853065</c:v>
                </c:pt>
                <c:pt idx="2">
                  <c:v>1.101318397239804</c:v>
                </c:pt>
                <c:pt idx="3">
                  <c:v>1.154733525808435</c:v>
                </c:pt>
                <c:pt idx="4">
                  <c:v>1.245494608670938</c:v>
                </c:pt>
                <c:pt idx="5">
                  <c:v>1.38001921115575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0D58-4B21-B646-73121B93B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32650816"/>
        <c:axId val="-232622240"/>
      </c:barChart>
      <c:catAx>
        <c:axId val="-2326508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Number of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Subwarps</a:t>
                </a:r>
                <a:endParaRPr lang="en-US" sz="1800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368396749571131"/>
              <c:y val="0.67511469512318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32622240"/>
        <c:crosses val="autoZero"/>
        <c:auto val="1"/>
        <c:lblAlgn val="ctr"/>
        <c:lblOffset val="100"/>
        <c:noMultiLvlLbl val="0"/>
      </c:catAx>
      <c:valAx>
        <c:axId val="-232622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 dirty="0">
                    <a:solidFill>
                      <a:schemeClr val="tx1"/>
                    </a:solidFill>
                    <a:effectLst/>
                  </a:rPr>
                  <a:t>Execution Time</a:t>
                </a:r>
                <a:endParaRPr lang="en-US" sz="1800" baseline="0" dirty="0">
                  <a:solidFill>
                    <a:schemeClr val="tx1"/>
                  </a:solidFill>
                  <a:effectLst/>
                </a:endParaRPr>
              </a:p>
            </c:rich>
          </c:tx>
          <c:layout>
            <c:manualLayout>
              <c:xMode val="edge"/>
              <c:yMode val="edge"/>
              <c:x val="0.0110647707283668"/>
              <c:y val="0.032710315168263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32650816"/>
        <c:crosses val="autoZero"/>
        <c:crossBetween val="between"/>
      </c:valAx>
      <c:spPr>
        <a:noFill/>
        <a:ln w="19050">
          <a:solidFill>
            <a:sysClr val="windowText" lastClr="000000"/>
          </a:solidFill>
        </a:ln>
        <a:effectLst/>
      </c:spPr>
    </c:plotArea>
    <c:legend>
      <c:legendPos val="b"/>
      <c:layout>
        <c:manualLayout>
          <c:xMode val="edge"/>
          <c:yMode val="edge"/>
          <c:x val="0.137338635130037"/>
          <c:y val="0.815365583059692"/>
          <c:w val="0.741919668022028"/>
          <c:h val="0.1846344169403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19050"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B340A-E0EB-8C40-9409-1FFF7FACF38E}" type="datetimeFigureOut">
              <a:rPr lang="en-US" smtClean="0"/>
              <a:t>6/30/18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36365-B677-D44E-91FC-E14057168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787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EDA1-C987-DA4A-B537-2A2FE375E7CF}" type="datetimeFigureOut">
              <a:rPr lang="en-US" smtClean="0"/>
              <a:t>6/30/18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BB8DA-73BB-EE4C-B4E5-A3AC48052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513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>
            <a:noFill/>
          </a:ln>
        </p:spPr>
        <p:txBody>
          <a:bodyPr/>
          <a:lstStyle/>
          <a:p>
            <a:endParaRPr lang="en-US" dirty="0" smtClean="0"/>
          </a:p>
        </p:txBody>
      </p:sp>
      <p:sp>
        <p:nvSpPr>
          <p:cNvPr id="56323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062052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the goal, Attack model – using figure slide 2. What is available to the attacker – ciphertext, execution time and AES Tables.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7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on our set-up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32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Eliminate the slide transition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1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Coalescing good for performance and bad for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66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89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Fixed Size Subwarp eliminates the fixed number of </a:t>
            </a:r>
            <a:r>
              <a:rPr lang="en-US" dirty="0" err="1"/>
              <a:t>subwarps</a:t>
            </a:r>
            <a:r>
              <a:rPr lang="en-US" dirty="0"/>
              <a:t> based determinism.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40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transition going into FSS attack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83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FSS attack?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244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</a:t>
            </a:r>
            <a:r>
              <a:rPr lang="en-US" dirty="0" err="1"/>
              <a:t>Rcoal</a:t>
            </a:r>
            <a:r>
              <a:rPr lang="en-US" dirty="0"/>
              <a:t> in a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83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159694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reduce background and introduce </a:t>
            </a:r>
            <a:r>
              <a:rPr lang="en-US" dirty="0" err="1"/>
              <a:t>rcoal_score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57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13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67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68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should be a general timing attack 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37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61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82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9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05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2621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1"/>
            <a:ext cx="4800600" cy="238270"/>
          </a:xfrm>
        </p:spPr>
        <p:txBody>
          <a:bodyPr/>
          <a:lstStyle>
            <a:lvl1pPr marL="0" indent="0" algn="ctr">
              <a:buNone/>
              <a:defRPr/>
            </a:lvl1pPr>
            <a:lvl2pPr marL="257175" indent="0" algn="ctr">
              <a:buNone/>
              <a:defRPr/>
            </a:lvl2pPr>
            <a:lvl3pPr marL="514350" indent="0" algn="ctr">
              <a:buNone/>
              <a:defRPr/>
            </a:lvl3pPr>
            <a:lvl4pPr marL="771525" indent="0" algn="ctr">
              <a:buNone/>
              <a:defRPr/>
            </a:lvl4pPr>
            <a:lvl5pPr marL="1028700" indent="0" algn="ctr">
              <a:buNone/>
              <a:defRPr/>
            </a:lvl5pPr>
            <a:lvl6pPr marL="1285875" indent="0" algn="ctr">
              <a:buNone/>
              <a:defRPr/>
            </a:lvl6pPr>
            <a:lvl7pPr marL="1543050" indent="0" algn="ctr">
              <a:buNone/>
              <a:defRPr/>
            </a:lvl7pPr>
            <a:lvl8pPr marL="1800225" indent="0" algn="ctr">
              <a:buNone/>
              <a:defRPr/>
            </a:lvl8pPr>
            <a:lvl9pPr marL="20574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823589"/>
            <a:ext cx="4114800" cy="201915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2"/>
            <a:ext cx="4114800" cy="549894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160429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4758" y="685800"/>
            <a:ext cx="1480342" cy="19995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65078" y="228601"/>
            <a:ext cx="550022" cy="22526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1696" y="228601"/>
            <a:ext cx="1480342" cy="22526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228602"/>
            <a:ext cx="6115050" cy="2621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00050" y="685800"/>
            <a:ext cx="6115050" cy="238270"/>
          </a:xfrm>
        </p:spPr>
        <p:txBody>
          <a:bodyPr/>
          <a:lstStyle/>
          <a:p>
            <a:pPr lvl="0"/>
            <a:r>
              <a:rPr lang="en-US" noProof="0" smtClean="0"/>
              <a:t>Click icon to add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032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6"/>
            <a:ext cx="6217920" cy="66300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7590" marR="0" indent="-177590" algn="l" defTabSz="216523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25" dirty="0" smtClean="0"/>
            </a:lvl1pPr>
            <a:lvl2pPr marL="393873" marR="0" indent="-142865" algn="l" defTabSz="216523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875" dirty="0" smtClean="0"/>
            </a:lvl2pPr>
            <a:lvl3pPr marL="503007" marR="0" indent="-126992" algn="l" defTabSz="216523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875" dirty="0" smtClean="0"/>
            </a:lvl3pPr>
          </a:lstStyle>
          <a:p>
            <a:pPr marL="177590" marR="0" lvl="0" indent="-177590" algn="l" defTabSz="216523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5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  <a:p>
            <a:pPr marL="177590" marR="0" lvl="1" indent="-177590" algn="l" defTabSz="216523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5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177590" marR="0" lvl="2" indent="-177590" algn="l" defTabSz="216523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5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032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aphic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262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92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344216" y="2654638"/>
            <a:ext cx="4114800" cy="285292"/>
          </a:xfrm>
        </p:spPr>
        <p:txBody>
          <a:bodyPr>
            <a:normAutofit/>
          </a:bodyPr>
          <a:lstStyle>
            <a:lvl1pPr marL="0" indent="0" algn="ctr">
              <a:buNone/>
              <a:defRPr sz="1350" baseline="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-Johnny Appleseed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7204" y="1390770"/>
            <a:ext cx="5890736" cy="1047631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100">
                <a:latin typeface="+mn-lt"/>
              </a:defRPr>
            </a:lvl1pPr>
          </a:lstStyle>
          <a:p>
            <a:pPr lvl="0"/>
            <a:r>
              <a:rPr lang="en-US" dirty="0"/>
              <a:t>“Type a quote here.”</a:t>
            </a:r>
          </a:p>
        </p:txBody>
      </p:sp>
    </p:spTree>
    <p:extLst>
      <p:ext uri="{BB962C8B-B14F-4D97-AF65-F5344CB8AC3E}">
        <p14:creationId xmlns:p14="http://schemas.microsoft.com/office/powerpoint/2010/main" val="935167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5"/>
            <a:ext cx="5915025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8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7" y="1369219"/>
            <a:ext cx="2900363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369219"/>
            <a:ext cx="2900363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679" y="273844"/>
            <a:ext cx="5915025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680" y="1260872"/>
            <a:ext cx="290155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680" y="1878807"/>
            <a:ext cx="2901553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260872"/>
            <a:ext cx="2915841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878807"/>
            <a:ext cx="291584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680" y="342900"/>
            <a:ext cx="2212181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841" y="740570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680" y="1543051"/>
            <a:ext cx="2212181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680" y="342900"/>
            <a:ext cx="2212181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841" y="740570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680" y="1543051"/>
            <a:ext cx="2212181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8" y="273845"/>
            <a:ext cx="1478756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9" y="273845"/>
            <a:ext cx="4321969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685800"/>
            <a:ext cx="6115050" cy="1216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7"/>
            <a:ext cx="5829300" cy="352532"/>
          </a:xfrm>
        </p:spPr>
        <p:txBody>
          <a:bodyPr/>
          <a:lstStyle>
            <a:lvl1pPr algn="l">
              <a:defRPr sz="225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098067"/>
            <a:ext cx="5829300" cy="207108"/>
          </a:xfrm>
        </p:spPr>
        <p:txBody>
          <a:bodyPr anchor="b"/>
          <a:lstStyle>
            <a:lvl1pPr marL="0" indent="0">
              <a:buNone/>
              <a:defRPr sz="1125"/>
            </a:lvl1pPr>
            <a:lvl2pPr marL="257175" indent="0">
              <a:buNone/>
              <a:defRPr sz="1013"/>
            </a:lvl2pPr>
            <a:lvl3pPr marL="514350" indent="0">
              <a:buNone/>
              <a:defRPr sz="900"/>
            </a:lvl3pPr>
            <a:lvl4pPr marL="771525" indent="0">
              <a:buNone/>
              <a:defRPr sz="788"/>
            </a:lvl4pPr>
            <a:lvl5pPr marL="1028700" indent="0">
              <a:buNone/>
              <a:defRPr sz="788"/>
            </a:lvl5pPr>
            <a:lvl6pPr marL="1285875" indent="0">
              <a:buNone/>
              <a:defRPr sz="788"/>
            </a:lvl6pPr>
            <a:lvl7pPr marL="1543050" indent="0">
              <a:buNone/>
              <a:defRPr sz="788"/>
            </a:lvl7pPr>
            <a:lvl8pPr marL="1800225" indent="0">
              <a:buNone/>
              <a:defRPr sz="788"/>
            </a:lvl8pPr>
            <a:lvl9pPr marL="2057400" indent="0">
              <a:buNone/>
              <a:defRPr sz="78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19"/>
            <a:ext cx="5829300" cy="3324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300595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685800"/>
            <a:ext cx="6115050" cy="14893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854593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046130"/>
            <a:ext cx="5829300" cy="259045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050" y="685800"/>
            <a:ext cx="3000375" cy="17954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14725" y="685800"/>
            <a:ext cx="3000375" cy="17954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33246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081263"/>
            <a:ext cx="3030141" cy="54989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1541319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1081263"/>
            <a:ext cx="3031331" cy="54989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1631156"/>
            <a:ext cx="3031331" cy="1541319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623380"/>
            <a:ext cx="2256235" cy="45294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8"/>
            <a:ext cx="3833813" cy="202029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076326"/>
            <a:ext cx="2256235" cy="196721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050" y="685800"/>
            <a:ext cx="3000375" cy="1119602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14725" y="685800"/>
            <a:ext cx="3000375" cy="1119602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773384"/>
            <a:ext cx="4114800" cy="25212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716093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3"/>
            <a:ext cx="4114800" cy="196721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6846" y="685800"/>
            <a:ext cx="2988254" cy="19995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24526" y="228600"/>
            <a:ext cx="690574" cy="22526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4748" y="228600"/>
            <a:ext cx="2277290" cy="22526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228601"/>
            <a:ext cx="6115050" cy="3324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00050" y="685800"/>
            <a:ext cx="6115050" cy="300595"/>
          </a:xfrm>
        </p:spPr>
        <p:txBody>
          <a:bodyPr/>
          <a:lstStyle/>
          <a:p>
            <a:pPr lvl="0"/>
            <a:r>
              <a:rPr lang="en-US" noProof="0" smtClean="0"/>
              <a:t>Click icon to add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735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6"/>
            <a:ext cx="6217920" cy="88761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87" marR="0" indent="-236787" algn="l" defTabSz="288697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64" marR="0" indent="-190487" algn="l" defTabSz="288697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76" marR="0" indent="-169323" algn="l" defTabSz="288697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87" marR="0" lvl="0" indent="-236787" algn="l" defTabSz="288697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  <a:p>
            <a:pPr marL="236787" marR="0" lvl="1" indent="-236787" algn="l" defTabSz="288697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87" marR="0" lvl="2" indent="-236787" algn="l" defTabSz="288697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735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4"/>
            <a:ext cx="5915025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8"/>
            <a:ext cx="5915025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172200" cy="26218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392888"/>
            <a:ext cx="3030141" cy="238270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981872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392888"/>
            <a:ext cx="3031331" cy="238270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981872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7" y="1369219"/>
            <a:ext cx="2900363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369219"/>
            <a:ext cx="2900363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679" y="273844"/>
            <a:ext cx="5915025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679" y="1260872"/>
            <a:ext cx="2901553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679" y="1878806"/>
            <a:ext cx="2901553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260872"/>
            <a:ext cx="291584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878806"/>
            <a:ext cx="291584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679" y="342900"/>
            <a:ext cx="2212181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841" y="740569"/>
            <a:ext cx="3471863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679" y="1543050"/>
            <a:ext cx="2212181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679" y="342900"/>
            <a:ext cx="2212181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841" y="740569"/>
            <a:ext cx="3471863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679" y="1543050"/>
            <a:ext cx="2212181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73844"/>
            <a:ext cx="1478756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73844"/>
            <a:ext cx="4321969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19"/>
            <a:ext cx="58293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8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076326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3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874410"/>
            <a:ext cx="2256235" cy="201915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8"/>
            <a:ext cx="3833813" cy="1278748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160429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9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9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6.xml"/><Relationship Id="rId17" Type="http://schemas.openxmlformats.org/officeDocument/2006/relationships/theme" Target="../theme/theme4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9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0050" y="228602"/>
            <a:ext cx="6115050" cy="2621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Title goes here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0050" y="685800"/>
            <a:ext cx="6115050" cy="168559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This is our 1st Level Bullet</a:t>
            </a:r>
          </a:p>
          <a:p>
            <a:pPr lvl="1"/>
            <a:r>
              <a:rPr lang="en-US" dirty="0" smtClean="0"/>
              <a:t>this is our 2nd level bullet</a:t>
            </a:r>
          </a:p>
          <a:p>
            <a:pPr lvl="2"/>
            <a:r>
              <a:rPr lang="en-US" dirty="0" smtClean="0"/>
              <a:t>this is our 3rd level bullet</a:t>
            </a:r>
          </a:p>
          <a:p>
            <a:pPr lvl="0"/>
            <a:r>
              <a:rPr lang="en-US" dirty="0" smtClean="0"/>
              <a:t>This is our next 1st Level Bullet</a:t>
            </a:r>
          </a:p>
          <a:p>
            <a:pPr lvl="1"/>
            <a:r>
              <a:rPr lang="en-US" dirty="0" smtClean="0"/>
              <a:t>this is our 2nd level bullet</a:t>
            </a:r>
          </a:p>
          <a:p>
            <a:pPr lvl="2"/>
            <a:r>
              <a:rPr lang="en-US" dirty="0" smtClean="0"/>
              <a:t>this is our 3rd level bullet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400050" y="514350"/>
            <a:ext cx="6115050" cy="0"/>
          </a:xfrm>
          <a:prstGeom prst="line">
            <a:avLst/>
          </a:prstGeom>
          <a:noFill/>
          <a:ln w="57150" cmpd="thickThin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013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9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55" r:id="rId17"/>
    <p:sldLayoutId id="2147483658" r:id="rId1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575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575" b="1">
          <a:solidFill>
            <a:schemeClr val="accent2"/>
          </a:solidFill>
          <a:latin typeface="Arial" charset="0"/>
        </a:defRPr>
      </a:lvl2pPr>
      <a:lvl3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575" b="1">
          <a:solidFill>
            <a:schemeClr val="accent2"/>
          </a:solidFill>
          <a:latin typeface="Arial" charset="0"/>
        </a:defRPr>
      </a:lvl3pPr>
      <a:lvl4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575" b="1">
          <a:solidFill>
            <a:schemeClr val="accent2"/>
          </a:solidFill>
          <a:latin typeface="Arial" charset="0"/>
        </a:defRPr>
      </a:lvl4pPr>
      <a:lvl5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575" b="1">
          <a:solidFill>
            <a:schemeClr val="accent2"/>
          </a:solidFill>
          <a:latin typeface="Arial" charset="0"/>
        </a:defRPr>
      </a:lvl5pPr>
      <a:lvl6pPr marL="257175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575" b="1">
          <a:solidFill>
            <a:schemeClr val="accent2"/>
          </a:solidFill>
          <a:latin typeface="Arial" charset="0"/>
        </a:defRPr>
      </a:lvl6pPr>
      <a:lvl7pPr marL="51435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575" b="1">
          <a:solidFill>
            <a:schemeClr val="accent2"/>
          </a:solidFill>
          <a:latin typeface="Arial" charset="0"/>
        </a:defRPr>
      </a:lvl7pPr>
      <a:lvl8pPr marL="771525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575" b="1">
          <a:solidFill>
            <a:schemeClr val="accent2"/>
          </a:solidFill>
          <a:latin typeface="Arial" charset="0"/>
        </a:defRPr>
      </a:lvl8pPr>
      <a:lvl9pPr marL="102870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575" b="1">
          <a:solidFill>
            <a:schemeClr val="accent2"/>
          </a:solidFill>
          <a:latin typeface="Arial" charset="0"/>
        </a:defRPr>
      </a:lvl9pPr>
    </p:titleStyle>
    <p:bodyStyle>
      <a:lvl1pPr marL="161628" indent="-161628" algn="l" rtl="0" eaLnBrk="1" fontAlgn="base" hangingPunct="1">
        <a:lnSpc>
          <a:spcPct val="90000"/>
        </a:lnSpc>
        <a:spcBef>
          <a:spcPct val="65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q"/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417017" indent="-138410" algn="l" rtl="0" eaLnBrk="1" fontAlgn="base" hangingPunct="1">
        <a:lnSpc>
          <a:spcPct val="85000"/>
        </a:lnSpc>
        <a:spcBef>
          <a:spcPct val="40000"/>
        </a:spcBef>
        <a:spcAft>
          <a:spcPct val="0"/>
        </a:spcAft>
        <a:buClr>
          <a:schemeClr val="accent1"/>
        </a:buClr>
        <a:buSzPct val="75000"/>
        <a:buFont typeface="Monotype Sorts" pitchFamily="2" charset="2"/>
        <a:buChar char="l"/>
        <a:defRPr sz="1125">
          <a:solidFill>
            <a:schemeClr val="tx1"/>
          </a:solidFill>
          <a:latin typeface="+mn-lt"/>
        </a:defRPr>
      </a:lvl2pPr>
      <a:lvl3pPr marL="644723" indent="-99120" algn="l" rtl="0" eaLnBrk="1" fontAlgn="base" hangingPunct="1">
        <a:lnSpc>
          <a:spcPct val="85000"/>
        </a:lnSpc>
        <a:spcBef>
          <a:spcPct val="40000"/>
        </a:spcBef>
        <a:spcAft>
          <a:spcPct val="0"/>
        </a:spcAft>
        <a:buClr>
          <a:schemeClr val="accent1"/>
        </a:buClr>
        <a:buSzPct val="100000"/>
        <a:buChar char="-"/>
        <a:defRPr>
          <a:solidFill>
            <a:schemeClr val="tx1"/>
          </a:solidFill>
          <a:latin typeface="+mn-lt"/>
        </a:defRPr>
      </a:lvl3pPr>
      <a:lvl4pPr marL="964406" indent="-192881" algn="l" rtl="0" eaLnBrk="1" fontAlgn="base" hangingPunct="1">
        <a:spcBef>
          <a:spcPct val="20000"/>
        </a:spcBef>
        <a:spcAft>
          <a:spcPct val="0"/>
        </a:spcAft>
        <a:buChar char="–"/>
        <a:defRPr sz="1125">
          <a:solidFill>
            <a:schemeClr val="tx1"/>
          </a:solidFill>
          <a:latin typeface="Times New Roman" pitchFamily="18" charset="0"/>
        </a:defRPr>
      </a:lvl4pPr>
      <a:lvl5pPr marL="1221581" indent="-192881" algn="l" rtl="0" eaLnBrk="1" fontAlgn="base" hangingPunct="1"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Times New Roman" pitchFamily="18" charset="0"/>
        </a:defRPr>
      </a:lvl5pPr>
      <a:lvl6pPr marL="1478756" indent="-192881" algn="l" rtl="0" eaLnBrk="1" fontAlgn="base" hangingPunct="1"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Times New Roman" pitchFamily="18" charset="0"/>
        </a:defRPr>
      </a:lvl6pPr>
      <a:lvl7pPr marL="1735931" indent="-192881" algn="l" rtl="0" eaLnBrk="1" fontAlgn="base" hangingPunct="1"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Times New Roman" pitchFamily="18" charset="0"/>
        </a:defRPr>
      </a:lvl7pPr>
      <a:lvl8pPr marL="1993106" indent="-192881" algn="l" rtl="0" eaLnBrk="1" fontAlgn="base" hangingPunct="1"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Times New Roman" pitchFamily="18" charset="0"/>
        </a:defRPr>
      </a:lvl8pPr>
      <a:lvl9pPr marL="2250281" indent="-192881" algn="l" rtl="0" eaLnBrk="1" fontAlgn="base" hangingPunct="1"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40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4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514350" rtl="0" eaLnBrk="1" latinLnBrk="0" hangingPunct="1"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81" indent="-192881" algn="l" defTabSz="51435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10" indent="-160735" algn="l" defTabSz="514350" rtl="0" eaLnBrk="1" latinLnBrk="0" hangingPunct="1">
        <a:spcBef>
          <a:spcPct val="20000"/>
        </a:spcBef>
        <a:buFont typeface="Arial" pitchFamily="34" charset="0"/>
        <a:buChar char="–"/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spcBef>
          <a:spcPct val="20000"/>
        </a:spcBef>
        <a:buFont typeface="Arial" pitchFamily="34" charset="0"/>
        <a:buChar char="–"/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spcBef>
          <a:spcPct val="20000"/>
        </a:spcBef>
        <a:buFont typeface="Arial" pitchFamily="34" charset="0"/>
        <a:buChar char="»"/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0050" y="228601"/>
            <a:ext cx="6115050" cy="332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Title goes here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0050" y="685800"/>
            <a:ext cx="6115050" cy="19995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This is our 1st Level Bullet</a:t>
            </a:r>
          </a:p>
          <a:p>
            <a:pPr lvl="1"/>
            <a:r>
              <a:rPr lang="en-US" dirty="0" smtClean="0"/>
              <a:t>this is our 2nd level bullet</a:t>
            </a:r>
          </a:p>
          <a:p>
            <a:pPr lvl="2"/>
            <a:r>
              <a:rPr lang="en-US" dirty="0" smtClean="0"/>
              <a:t>this is our 3rd level bullet</a:t>
            </a:r>
          </a:p>
          <a:p>
            <a:pPr lvl="0"/>
            <a:r>
              <a:rPr lang="en-US" dirty="0" smtClean="0"/>
              <a:t>This is our next 1st Level Bullet</a:t>
            </a:r>
          </a:p>
          <a:p>
            <a:pPr lvl="1"/>
            <a:r>
              <a:rPr lang="en-US" dirty="0" smtClean="0"/>
              <a:t>this is our 2nd level bullet</a:t>
            </a:r>
          </a:p>
          <a:p>
            <a:pPr lvl="2"/>
            <a:r>
              <a:rPr lang="en-US" dirty="0" smtClean="0"/>
              <a:t>this is our 3rd level bullet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400050" y="514350"/>
            <a:ext cx="6115050" cy="0"/>
          </a:xfrm>
          <a:prstGeom prst="line">
            <a:avLst/>
          </a:prstGeom>
          <a:noFill/>
          <a:ln w="57150" cmpd="thickThin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3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709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21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2100" b="1">
          <a:solidFill>
            <a:schemeClr val="accent2"/>
          </a:solidFill>
          <a:latin typeface="Arial" charset="0"/>
        </a:defRPr>
      </a:lvl2pPr>
      <a:lvl3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2100" b="1">
          <a:solidFill>
            <a:schemeClr val="accent2"/>
          </a:solidFill>
          <a:latin typeface="Arial" charset="0"/>
        </a:defRPr>
      </a:lvl3pPr>
      <a:lvl4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2100" b="1">
          <a:solidFill>
            <a:schemeClr val="accent2"/>
          </a:solidFill>
          <a:latin typeface="Arial" charset="0"/>
        </a:defRPr>
      </a:lvl4pPr>
      <a:lvl5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2100" b="1">
          <a:solidFill>
            <a:schemeClr val="accent2"/>
          </a:solidFill>
          <a:latin typeface="Arial" charset="0"/>
        </a:defRPr>
      </a:lvl5pPr>
      <a:lvl6pPr marL="34290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2100" b="1">
          <a:solidFill>
            <a:schemeClr val="accent2"/>
          </a:solidFill>
          <a:latin typeface="Arial" charset="0"/>
        </a:defRPr>
      </a:lvl6pPr>
      <a:lvl7pPr marL="68580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2100" b="1">
          <a:solidFill>
            <a:schemeClr val="accent2"/>
          </a:solidFill>
          <a:latin typeface="Arial" charset="0"/>
        </a:defRPr>
      </a:lvl7pPr>
      <a:lvl8pPr marL="102870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2100" b="1">
          <a:solidFill>
            <a:schemeClr val="accent2"/>
          </a:solidFill>
          <a:latin typeface="Arial" charset="0"/>
        </a:defRPr>
      </a:lvl8pPr>
      <a:lvl9pPr marL="137160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2100" b="1">
          <a:solidFill>
            <a:schemeClr val="accent2"/>
          </a:solidFill>
          <a:latin typeface="Arial" charset="0"/>
        </a:defRPr>
      </a:lvl9pPr>
    </p:titleStyle>
    <p:bodyStyle>
      <a:lvl1pPr marL="215504" indent="-215504" algn="l" rtl="0" eaLnBrk="1" fontAlgn="base" hangingPunct="1">
        <a:lnSpc>
          <a:spcPct val="90000"/>
        </a:lnSpc>
        <a:spcBef>
          <a:spcPct val="65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q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556022" indent="-184547" algn="l" rtl="0" eaLnBrk="1" fontAlgn="base" hangingPunct="1">
        <a:lnSpc>
          <a:spcPct val="85000"/>
        </a:lnSpc>
        <a:spcBef>
          <a:spcPct val="40000"/>
        </a:spcBef>
        <a:spcAft>
          <a:spcPct val="0"/>
        </a:spcAft>
        <a:buClr>
          <a:schemeClr val="accent1"/>
        </a:buClr>
        <a:buSzPct val="75000"/>
        <a:buFont typeface="Monotype Sorts" pitchFamily="2" charset="2"/>
        <a:buChar char="l"/>
        <a:defRPr sz="1500">
          <a:solidFill>
            <a:schemeClr val="tx1"/>
          </a:solidFill>
          <a:latin typeface="+mn-lt"/>
        </a:defRPr>
      </a:lvl2pPr>
      <a:lvl3pPr marL="859631" indent="-132160" algn="l" rtl="0" eaLnBrk="1" fontAlgn="base" hangingPunct="1">
        <a:lnSpc>
          <a:spcPct val="85000"/>
        </a:lnSpc>
        <a:spcBef>
          <a:spcPct val="40000"/>
        </a:spcBef>
        <a:spcAft>
          <a:spcPct val="0"/>
        </a:spcAft>
        <a:buClr>
          <a:schemeClr val="accent1"/>
        </a:buClr>
        <a:buSzPct val="100000"/>
        <a:buChar char="-"/>
        <a:defRPr>
          <a:solidFill>
            <a:schemeClr val="tx1"/>
          </a:solidFill>
          <a:latin typeface="+mn-lt"/>
        </a:defRPr>
      </a:lvl3pPr>
      <a:lvl4pPr marL="1285875" indent="-257175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Times New Roman" pitchFamily="18" charset="0"/>
        </a:defRPr>
      </a:lvl4pPr>
      <a:lvl5pPr marL="162877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5pPr>
      <a:lvl6pPr marL="197167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6pPr>
      <a:lvl7pPr marL="231457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7pPr>
      <a:lvl8pPr marL="265747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8pPr>
      <a:lvl9pPr marL="300037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04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2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4" Type="http://schemas.openxmlformats.org/officeDocument/2006/relationships/notesSlide" Target="../notesSlides/notesSlide2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2.svg"/><Relationship Id="rId13" Type="http://schemas.openxmlformats.org/officeDocument/2006/relationships/image" Target="../media/image11.png"/><Relationship Id="rId14" Type="http://schemas.openxmlformats.org/officeDocument/2006/relationships/image" Target="../media/image14.svg"/><Relationship Id="rId15" Type="http://schemas.openxmlformats.org/officeDocument/2006/relationships/image" Target="../media/image12.png"/><Relationship Id="rId16" Type="http://schemas.openxmlformats.org/officeDocument/2006/relationships/image" Target="../media/image16.svg"/><Relationship Id="rId17" Type="http://schemas.openxmlformats.org/officeDocument/2006/relationships/image" Target="../media/image13.png"/><Relationship Id="rId18" Type="http://schemas.openxmlformats.org/officeDocument/2006/relationships/image" Target="../media/image18.svg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&amp;ehk=DnhZxP4mPsXMg72vNhnOiA&amp;r=0&amp;pid=OfficeInsert"/><Relationship Id="rId4" Type="http://schemas.openxmlformats.org/officeDocument/2006/relationships/hyperlink" Target="http://tex.stackexchange.com/questions/337348/how-to-draw-the-following-attacker-picture-in-protocol-using-tikz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6.svg"/><Relationship Id="rId7" Type="http://schemas.openxmlformats.org/officeDocument/2006/relationships/image" Target="../media/image8.png"/><Relationship Id="rId8" Type="http://schemas.openxmlformats.org/officeDocument/2006/relationships/image" Target="../media/image8.svg"/><Relationship Id="rId9" Type="http://schemas.openxmlformats.org/officeDocument/2006/relationships/image" Target="../media/image9.png"/><Relationship Id="rId10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3622" y="507939"/>
            <a:ext cx="5746766" cy="2461187"/>
          </a:xfrm>
          <a:noFill/>
        </p:spPr>
        <p:txBody>
          <a:bodyPr wrap="none" anchor="ctr"/>
          <a:lstStyle/>
          <a:p>
            <a:pPr algn="ctr"/>
            <a:r>
              <a:rPr lang="en-US" sz="3000" dirty="0"/>
              <a:t>ACACES 2018 Summer School</a:t>
            </a:r>
            <a:br>
              <a:rPr lang="en-US" sz="3000" dirty="0"/>
            </a:br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/>
              <a:t>GPU Architectures: Basic to </a:t>
            </a:r>
            <a:br>
              <a:rPr lang="en-US" sz="3000" dirty="0"/>
            </a:br>
            <a:r>
              <a:rPr lang="en-US" sz="3000" dirty="0"/>
              <a:t>Advanced Concepts </a:t>
            </a:r>
            <a:br>
              <a:rPr lang="en-US" sz="3000" dirty="0"/>
            </a:br>
            <a:r>
              <a:rPr lang="en-US" sz="3000" dirty="0"/>
              <a:t/>
            </a:r>
            <a:br>
              <a:rPr lang="en-US" sz="3000" dirty="0"/>
            </a:br>
            <a:endParaRPr lang="en-US" sz="300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1450" y="2000251"/>
            <a:ext cx="6440609" cy="2969018"/>
          </a:xfrm>
          <a:noFill/>
        </p:spPr>
        <p:txBody>
          <a:bodyPr/>
          <a:lstStyle/>
          <a:p>
            <a:pPr marL="152400" indent="-152400"/>
            <a:endParaRPr lang="en-US" sz="2400" b="1" dirty="0"/>
          </a:p>
          <a:p>
            <a:pPr marL="152400" indent="-152400"/>
            <a:r>
              <a:rPr lang="en-US" sz="2400" b="1" dirty="0"/>
              <a:t>Adwait Jog, Assistant Professor</a:t>
            </a:r>
          </a:p>
          <a:p>
            <a:pPr marL="152400" indent="-152400"/>
            <a:r>
              <a:rPr lang="en-US" sz="2400" dirty="0"/>
              <a:t>College of William &amp; Mary (http://</a:t>
            </a:r>
            <a:r>
              <a:rPr lang="en-US" sz="2400" dirty="0" err="1"/>
              <a:t>adwaitjog.github.io</a:t>
            </a:r>
            <a:r>
              <a:rPr lang="en-US" sz="2400" dirty="0"/>
              <a:t>/)               </a:t>
            </a:r>
          </a:p>
          <a:p>
            <a:pPr marL="152400" indent="-152400"/>
            <a:endParaRPr lang="en-US" dirty="0" smtClean="0"/>
          </a:p>
          <a:p>
            <a:pPr marL="152400" indent="-152400"/>
            <a:r>
              <a:rPr lang="en-US" dirty="0" smtClean="0"/>
              <a:t>Some of the slides are borrowed from the NVIDIA Teaching Kit, Tor </a:t>
            </a:r>
            <a:r>
              <a:rPr lang="en-US" dirty="0" err="1" smtClean="0"/>
              <a:t>Aamodt’s</a:t>
            </a:r>
            <a:r>
              <a:rPr lang="en-US" dirty="0" smtClean="0"/>
              <a:t> (UBC) course on GPUs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576588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0083C5-B9DE-4273-AC75-1D37E60F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Memory Access Coalescing in GPUs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376E7EF-E62B-49F2-BCFF-735099BC03BB}"/>
              </a:ext>
            </a:extLst>
          </p:cNvPr>
          <p:cNvSpPr/>
          <p:nvPr/>
        </p:nvSpPr>
        <p:spPr>
          <a:xfrm>
            <a:off x="2267645" y="2955864"/>
            <a:ext cx="581564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B4C98C4-E3F8-4E9D-A4D4-34EC5F6F78B5}"/>
              </a:ext>
            </a:extLst>
          </p:cNvPr>
          <p:cNvSpPr/>
          <p:nvPr/>
        </p:nvSpPr>
        <p:spPr>
          <a:xfrm>
            <a:off x="2848384" y="2955864"/>
            <a:ext cx="572874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1F88635-6E86-4873-BDC5-C8A636D3A0AF}"/>
              </a:ext>
            </a:extLst>
          </p:cNvPr>
          <p:cNvSpPr/>
          <p:nvPr/>
        </p:nvSpPr>
        <p:spPr>
          <a:xfrm>
            <a:off x="3422568" y="2955864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4F60E60-E78E-4610-8ED3-F56029DF4BE9}"/>
              </a:ext>
            </a:extLst>
          </p:cNvPr>
          <p:cNvSpPr/>
          <p:nvPr/>
        </p:nvSpPr>
        <p:spPr>
          <a:xfrm>
            <a:off x="3995644" y="2955864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="" xmlns:a16="http://schemas.microsoft.com/office/drawing/2014/main" id="{8AB720C8-E5D8-4B2C-AAEF-CACBC99F4987}"/>
              </a:ext>
            </a:extLst>
          </p:cNvPr>
          <p:cNvSpPr/>
          <p:nvPr/>
        </p:nvSpPr>
        <p:spPr>
          <a:xfrm>
            <a:off x="3553951" y="2472893"/>
            <a:ext cx="167559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55D9BA6-F755-4088-9185-F72DAAB27882}"/>
              </a:ext>
            </a:extLst>
          </p:cNvPr>
          <p:cNvSpPr/>
          <p:nvPr/>
        </p:nvSpPr>
        <p:spPr>
          <a:xfrm>
            <a:off x="2273627" y="3287657"/>
            <a:ext cx="580877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A2EAB61-D827-4EB7-98D4-457DBB00A4B9}"/>
              </a:ext>
            </a:extLst>
          </p:cNvPr>
          <p:cNvSpPr/>
          <p:nvPr/>
        </p:nvSpPr>
        <p:spPr>
          <a:xfrm>
            <a:off x="2854161" y="3287657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6548DC3-9257-48F7-9DDF-1C967D916A0B}"/>
              </a:ext>
            </a:extLst>
          </p:cNvPr>
          <p:cNvSpPr/>
          <p:nvPr/>
        </p:nvSpPr>
        <p:spPr>
          <a:xfrm>
            <a:off x="3422364" y="3287657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F88C79D0-8EA8-4716-A52C-898BB13D5646}"/>
              </a:ext>
            </a:extLst>
          </p:cNvPr>
          <p:cNvSpPr/>
          <p:nvPr/>
        </p:nvSpPr>
        <p:spPr>
          <a:xfrm>
            <a:off x="3994957" y="3287657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E0FBF014-46A1-4C97-AC10-548E8BFE7535}"/>
              </a:ext>
            </a:extLst>
          </p:cNvPr>
          <p:cNvSpPr/>
          <p:nvPr/>
        </p:nvSpPr>
        <p:spPr>
          <a:xfrm>
            <a:off x="2273627" y="3937625"/>
            <a:ext cx="58122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F02C9BC-62D4-477C-9CB0-3612EFCB57A6}"/>
              </a:ext>
            </a:extLst>
          </p:cNvPr>
          <p:cNvSpPr/>
          <p:nvPr/>
        </p:nvSpPr>
        <p:spPr>
          <a:xfrm>
            <a:off x="2854368" y="3937625"/>
            <a:ext cx="571396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7EAA8803-890E-4565-A548-2B75F56AC4FB}"/>
              </a:ext>
            </a:extLst>
          </p:cNvPr>
          <p:cNvSpPr/>
          <p:nvPr/>
        </p:nvSpPr>
        <p:spPr>
          <a:xfrm>
            <a:off x="3426246" y="3937625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6F1AC7A9-D8F0-4957-B15C-88D8475B18FF}"/>
              </a:ext>
            </a:extLst>
          </p:cNvPr>
          <p:cNvSpPr/>
          <p:nvPr/>
        </p:nvSpPr>
        <p:spPr>
          <a:xfrm>
            <a:off x="3995849" y="3937625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9FF2DBE9-1771-4028-B6F9-53F8973626CC}"/>
              </a:ext>
            </a:extLst>
          </p:cNvPr>
          <p:cNvSpPr/>
          <p:nvPr/>
        </p:nvSpPr>
        <p:spPr>
          <a:xfrm>
            <a:off x="1857006" y="1336362"/>
            <a:ext cx="3182469" cy="8873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6CBCE226-C53E-4673-9CFF-E68D878A9BFA}"/>
              </a:ext>
            </a:extLst>
          </p:cNvPr>
          <p:cNvSpPr/>
          <p:nvPr/>
        </p:nvSpPr>
        <p:spPr>
          <a:xfrm>
            <a:off x="2036633" y="1925670"/>
            <a:ext cx="697155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8BFF6069-7381-4ABB-A650-E0FC8F52A7DF}"/>
              </a:ext>
            </a:extLst>
          </p:cNvPr>
          <p:cNvSpPr/>
          <p:nvPr/>
        </p:nvSpPr>
        <p:spPr>
          <a:xfrm>
            <a:off x="2733942" y="1927256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4AF1DE89-C1FA-404E-BEDE-7BF12E398D0A}"/>
              </a:ext>
            </a:extLst>
          </p:cNvPr>
          <p:cNvSpPr/>
          <p:nvPr/>
        </p:nvSpPr>
        <p:spPr>
          <a:xfrm>
            <a:off x="3434266" y="1927646"/>
            <a:ext cx="698402" cy="2127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AD5546ED-F27B-402F-807D-338B3BB8478B}"/>
              </a:ext>
            </a:extLst>
          </p:cNvPr>
          <p:cNvSpPr/>
          <p:nvPr/>
        </p:nvSpPr>
        <p:spPr>
          <a:xfrm>
            <a:off x="4130545" y="1927708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6EAC177-D789-4864-90E1-A13E1750B2E6}"/>
              </a:ext>
            </a:extLst>
          </p:cNvPr>
          <p:cNvSpPr/>
          <p:nvPr/>
        </p:nvSpPr>
        <p:spPr>
          <a:xfrm>
            <a:off x="2037029" y="1661640"/>
            <a:ext cx="697155" cy="26672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3E78CE3A-4DBB-412C-BAD3-5EC7262F513C}"/>
              </a:ext>
            </a:extLst>
          </p:cNvPr>
          <p:cNvSpPr/>
          <p:nvPr/>
        </p:nvSpPr>
        <p:spPr>
          <a:xfrm>
            <a:off x="2733991" y="1663326"/>
            <a:ext cx="699650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83A50F62-2250-4659-8B22-3C3D5EC689E9}"/>
              </a:ext>
            </a:extLst>
          </p:cNvPr>
          <p:cNvSpPr/>
          <p:nvPr/>
        </p:nvSpPr>
        <p:spPr>
          <a:xfrm>
            <a:off x="3432497" y="1663326"/>
            <a:ext cx="697155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802A22B2-D3DD-495E-B25A-694E9BCBBF6A}"/>
              </a:ext>
            </a:extLst>
          </p:cNvPr>
          <p:cNvSpPr/>
          <p:nvPr/>
        </p:nvSpPr>
        <p:spPr>
          <a:xfrm>
            <a:off x="4130333" y="1662192"/>
            <a:ext cx="697155" cy="26603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1775BF44-107A-4447-BC39-90CDB6EAE3F1}"/>
              </a:ext>
            </a:extLst>
          </p:cNvPr>
          <p:cNvSpPr/>
          <p:nvPr/>
        </p:nvSpPr>
        <p:spPr>
          <a:xfrm>
            <a:off x="2273627" y="3605831"/>
            <a:ext cx="580877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D6621A30-EBFE-42A1-A09A-7080F9E593A3}"/>
              </a:ext>
            </a:extLst>
          </p:cNvPr>
          <p:cNvSpPr/>
          <p:nvPr/>
        </p:nvSpPr>
        <p:spPr>
          <a:xfrm>
            <a:off x="2854161" y="3605831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B30FD00E-EE23-4E1D-8F81-467951827441}"/>
              </a:ext>
            </a:extLst>
          </p:cNvPr>
          <p:cNvSpPr/>
          <p:nvPr/>
        </p:nvSpPr>
        <p:spPr>
          <a:xfrm>
            <a:off x="3422364" y="3605831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2BFE42D5-3994-4D02-A95D-7D633F07C1AC}"/>
              </a:ext>
            </a:extLst>
          </p:cNvPr>
          <p:cNvSpPr/>
          <p:nvPr/>
        </p:nvSpPr>
        <p:spPr>
          <a:xfrm>
            <a:off x="3994957" y="3605831"/>
            <a:ext cx="576068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7ADAFA49-BDC0-423A-9ECF-FA1CB423C80B}"/>
              </a:ext>
            </a:extLst>
          </p:cNvPr>
          <p:cNvSpPr txBox="1"/>
          <p:nvPr/>
        </p:nvSpPr>
        <p:spPr>
          <a:xfrm>
            <a:off x="3105193" y="1104207"/>
            <a:ext cx="879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Wavefront</a:t>
            </a:r>
            <a:endParaRPr 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443EFF21-5452-41A6-8D6B-237BE35D7F40}"/>
              </a:ext>
            </a:extLst>
          </p:cNvPr>
          <p:cNvSpPr txBox="1"/>
          <p:nvPr/>
        </p:nvSpPr>
        <p:spPr>
          <a:xfrm>
            <a:off x="2036633" y="1323481"/>
            <a:ext cx="1212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tid</a:t>
            </a:r>
            <a:r>
              <a:rPr lang="en-US" sz="1200" dirty="0"/>
              <a:t> = thread id</a:t>
            </a:r>
          </a:p>
        </p:txBody>
      </p:sp>
      <p:sp>
        <p:nvSpPr>
          <p:cNvPr id="81" name="Arrow: Down 80">
            <a:extLst>
              <a:ext uri="{FF2B5EF4-FFF2-40B4-BE49-F238E27FC236}">
                <a16:creationId xmlns="" xmlns:a16="http://schemas.microsoft.com/office/drawing/2014/main" id="{24A4BAA6-B48C-46E5-8E80-AA60AA1ADC20}"/>
              </a:ext>
            </a:extLst>
          </p:cNvPr>
          <p:cNvSpPr/>
          <p:nvPr/>
        </p:nvSpPr>
        <p:spPr>
          <a:xfrm>
            <a:off x="2812627" y="2472891"/>
            <a:ext cx="167559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Arrow: Down 81">
            <a:extLst>
              <a:ext uri="{FF2B5EF4-FFF2-40B4-BE49-F238E27FC236}">
                <a16:creationId xmlns="" xmlns:a16="http://schemas.microsoft.com/office/drawing/2014/main" id="{E883D2C6-1E58-4974-9BC8-74804EF54BC7}"/>
              </a:ext>
            </a:extLst>
          </p:cNvPr>
          <p:cNvSpPr/>
          <p:nvPr/>
        </p:nvSpPr>
        <p:spPr>
          <a:xfrm>
            <a:off x="3156954" y="2472892"/>
            <a:ext cx="167559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Arrow: Down 82">
            <a:extLst>
              <a:ext uri="{FF2B5EF4-FFF2-40B4-BE49-F238E27FC236}">
                <a16:creationId xmlns="" xmlns:a16="http://schemas.microsoft.com/office/drawing/2014/main" id="{05E6FEC8-8428-4139-84D5-E7215D6CF023}"/>
              </a:ext>
            </a:extLst>
          </p:cNvPr>
          <p:cNvSpPr/>
          <p:nvPr/>
        </p:nvSpPr>
        <p:spPr>
          <a:xfrm>
            <a:off x="3898278" y="2476634"/>
            <a:ext cx="167559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6CF28364-50B4-4298-820D-A7AB6A6F03ED}"/>
              </a:ext>
            </a:extLst>
          </p:cNvPr>
          <p:cNvSpPr txBox="1"/>
          <p:nvPr/>
        </p:nvSpPr>
        <p:spPr>
          <a:xfrm>
            <a:off x="684305" y="2980753"/>
            <a:ext cx="15697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Block Address # 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62E95B1F-1690-455A-AFF2-11084E7FBB09}"/>
              </a:ext>
            </a:extLst>
          </p:cNvPr>
          <p:cNvSpPr txBox="1"/>
          <p:nvPr/>
        </p:nvSpPr>
        <p:spPr>
          <a:xfrm>
            <a:off x="679708" y="3303088"/>
            <a:ext cx="15697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Block Address #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2284D771-508C-4217-B836-0F6F02D352DE}"/>
              </a:ext>
            </a:extLst>
          </p:cNvPr>
          <p:cNvSpPr txBox="1"/>
          <p:nvPr/>
        </p:nvSpPr>
        <p:spPr>
          <a:xfrm>
            <a:off x="681514" y="3617385"/>
            <a:ext cx="15697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Block Address # 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997EF170-506D-4D3F-8DE6-E6FEE782BD1C}"/>
              </a:ext>
            </a:extLst>
          </p:cNvPr>
          <p:cNvSpPr txBox="1"/>
          <p:nvPr/>
        </p:nvSpPr>
        <p:spPr>
          <a:xfrm>
            <a:off x="680476" y="3947852"/>
            <a:ext cx="15697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Block Address # 2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F3800F00-9460-4553-87B0-00E0985D61E0}"/>
              </a:ext>
            </a:extLst>
          </p:cNvPr>
          <p:cNvSpPr/>
          <p:nvPr/>
        </p:nvSpPr>
        <p:spPr>
          <a:xfrm>
            <a:off x="684305" y="3261526"/>
            <a:ext cx="3970447" cy="31429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="" xmlns:a16="http://schemas.microsoft.com/office/drawing/2014/main" id="{CCAEB1F9-E83F-4338-B766-DC2D669AB97A}"/>
              </a:ext>
            </a:extLst>
          </p:cNvPr>
          <p:cNvSpPr/>
          <p:nvPr/>
        </p:nvSpPr>
        <p:spPr>
          <a:xfrm>
            <a:off x="694698" y="3597493"/>
            <a:ext cx="3970447" cy="31429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74588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3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43" grpId="0"/>
      <p:bldP spid="27" grpId="0"/>
      <p:bldP spid="81" grpId="0" animBg="1"/>
      <p:bldP spid="82" grpId="0" animBg="1"/>
      <p:bldP spid="83" grpId="0" animBg="1"/>
      <p:bldP spid="32" grpId="0"/>
      <p:bldP spid="84" grpId="0"/>
      <p:bldP spid="85" grpId="0"/>
      <p:bldP spid="86" grpId="0"/>
      <p:bldP spid="37" grpId="0" animBg="1"/>
      <p:bldP spid="8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0083C5-B9DE-4273-AC75-1D37E60F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Memory Access Coalescing in GPUs	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8B3DD106-D9E1-4B38-A2E9-E76D67BD036A}"/>
              </a:ext>
            </a:extLst>
          </p:cNvPr>
          <p:cNvSpPr/>
          <p:nvPr/>
        </p:nvSpPr>
        <p:spPr>
          <a:xfrm>
            <a:off x="2579203" y="2438885"/>
            <a:ext cx="172820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33006C64-EBCF-46B1-917E-2801230840DB}"/>
              </a:ext>
            </a:extLst>
          </p:cNvPr>
          <p:cNvSpPr/>
          <p:nvPr/>
        </p:nvSpPr>
        <p:spPr>
          <a:xfrm>
            <a:off x="2276029" y="2983800"/>
            <a:ext cx="581564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3E33EEE1-E0C8-4DF6-BD19-B78F3C6EB659}"/>
              </a:ext>
            </a:extLst>
          </p:cNvPr>
          <p:cNvSpPr/>
          <p:nvPr/>
        </p:nvSpPr>
        <p:spPr>
          <a:xfrm>
            <a:off x="2856767" y="2983800"/>
            <a:ext cx="572874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732157B7-7D67-4AB3-ACDE-79AE6C0516A1}"/>
              </a:ext>
            </a:extLst>
          </p:cNvPr>
          <p:cNvSpPr/>
          <p:nvPr/>
        </p:nvSpPr>
        <p:spPr>
          <a:xfrm>
            <a:off x="3430951" y="2983800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898F564B-7E2E-4D66-B577-220CF0C86205}"/>
              </a:ext>
            </a:extLst>
          </p:cNvPr>
          <p:cNvSpPr/>
          <p:nvPr/>
        </p:nvSpPr>
        <p:spPr>
          <a:xfrm>
            <a:off x="4004027" y="2983800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50" name="Arrow: Down 49">
            <a:extLst>
              <a:ext uri="{FF2B5EF4-FFF2-40B4-BE49-F238E27FC236}">
                <a16:creationId xmlns="" xmlns:a16="http://schemas.microsoft.com/office/drawing/2014/main" id="{B0DD7304-7856-40C6-95CE-9207A7197EF0}"/>
              </a:ext>
            </a:extLst>
          </p:cNvPr>
          <p:cNvSpPr/>
          <p:nvPr/>
        </p:nvSpPr>
        <p:spPr>
          <a:xfrm>
            <a:off x="3263187" y="2209650"/>
            <a:ext cx="355077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0F37747D-F028-4294-A019-D7DF4683CC6E}"/>
              </a:ext>
            </a:extLst>
          </p:cNvPr>
          <p:cNvSpPr/>
          <p:nvPr/>
        </p:nvSpPr>
        <p:spPr>
          <a:xfrm>
            <a:off x="2282010" y="3937853"/>
            <a:ext cx="58122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0E586744-A14B-4137-8018-F7083B652D22}"/>
              </a:ext>
            </a:extLst>
          </p:cNvPr>
          <p:cNvSpPr/>
          <p:nvPr/>
        </p:nvSpPr>
        <p:spPr>
          <a:xfrm>
            <a:off x="2862750" y="3937853"/>
            <a:ext cx="571396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E17FC7AE-4C72-4DBD-B9E0-D1899B6DC757}"/>
              </a:ext>
            </a:extLst>
          </p:cNvPr>
          <p:cNvSpPr/>
          <p:nvPr/>
        </p:nvSpPr>
        <p:spPr>
          <a:xfrm>
            <a:off x="3434629" y="3937853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4942D7EC-A626-4F6F-B6E8-580AA203D335}"/>
              </a:ext>
            </a:extLst>
          </p:cNvPr>
          <p:cNvSpPr/>
          <p:nvPr/>
        </p:nvSpPr>
        <p:spPr>
          <a:xfrm>
            <a:off x="4004232" y="3937853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C9268F3F-81BA-4F9B-805B-CD7ABE028DF3}"/>
              </a:ext>
            </a:extLst>
          </p:cNvPr>
          <p:cNvSpPr/>
          <p:nvPr/>
        </p:nvSpPr>
        <p:spPr>
          <a:xfrm>
            <a:off x="1865388" y="1336590"/>
            <a:ext cx="3182469" cy="8873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DEC943A8-3BA0-4720-B4A4-8C39BB9E43CC}"/>
              </a:ext>
            </a:extLst>
          </p:cNvPr>
          <p:cNvSpPr/>
          <p:nvPr/>
        </p:nvSpPr>
        <p:spPr>
          <a:xfrm>
            <a:off x="2045016" y="1925897"/>
            <a:ext cx="697155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303A6B1A-1367-4688-9127-20EC1DBDF18D}"/>
              </a:ext>
            </a:extLst>
          </p:cNvPr>
          <p:cNvSpPr/>
          <p:nvPr/>
        </p:nvSpPr>
        <p:spPr>
          <a:xfrm>
            <a:off x="2742325" y="1927483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="" xmlns:a16="http://schemas.microsoft.com/office/drawing/2014/main" id="{255AF689-0E21-4D7E-BCB9-4A78ED1FC410}"/>
              </a:ext>
            </a:extLst>
          </p:cNvPr>
          <p:cNvSpPr/>
          <p:nvPr/>
        </p:nvSpPr>
        <p:spPr>
          <a:xfrm>
            <a:off x="3442649" y="1927874"/>
            <a:ext cx="698402" cy="2127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="" xmlns:a16="http://schemas.microsoft.com/office/drawing/2014/main" id="{BD4D6444-FFB5-4350-A6C1-2359B88EEB61}"/>
              </a:ext>
            </a:extLst>
          </p:cNvPr>
          <p:cNvSpPr/>
          <p:nvPr/>
        </p:nvSpPr>
        <p:spPr>
          <a:xfrm>
            <a:off x="4138927" y="1927936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43BFAAF1-9720-4341-B8C6-E318AA5F1A44}"/>
              </a:ext>
            </a:extLst>
          </p:cNvPr>
          <p:cNvSpPr/>
          <p:nvPr/>
        </p:nvSpPr>
        <p:spPr>
          <a:xfrm>
            <a:off x="1894810" y="1555225"/>
            <a:ext cx="3061106" cy="63340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FB3D93C3-E10A-4799-8CA2-DD6D0D64501A}"/>
              </a:ext>
            </a:extLst>
          </p:cNvPr>
          <p:cNvSpPr/>
          <p:nvPr/>
        </p:nvSpPr>
        <p:spPr>
          <a:xfrm>
            <a:off x="2045411" y="1661868"/>
            <a:ext cx="697155" cy="26672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0E3BDD6-6420-4275-8199-2B7EC3CFCA70}"/>
              </a:ext>
            </a:extLst>
          </p:cNvPr>
          <p:cNvSpPr/>
          <p:nvPr/>
        </p:nvSpPr>
        <p:spPr>
          <a:xfrm>
            <a:off x="2742374" y="1663555"/>
            <a:ext cx="699650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3E1893A1-83D0-4246-B128-934D07CFFEFE}"/>
              </a:ext>
            </a:extLst>
          </p:cNvPr>
          <p:cNvSpPr/>
          <p:nvPr/>
        </p:nvSpPr>
        <p:spPr>
          <a:xfrm>
            <a:off x="3440880" y="1663555"/>
            <a:ext cx="697155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2ECFAA92-54B5-4CBA-99B9-204B96760883}"/>
              </a:ext>
            </a:extLst>
          </p:cNvPr>
          <p:cNvSpPr/>
          <p:nvPr/>
        </p:nvSpPr>
        <p:spPr>
          <a:xfrm>
            <a:off x="4138716" y="1662419"/>
            <a:ext cx="697155" cy="26603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73" name="Arrow: Down 72">
            <a:extLst>
              <a:ext uri="{FF2B5EF4-FFF2-40B4-BE49-F238E27FC236}">
                <a16:creationId xmlns="" xmlns:a16="http://schemas.microsoft.com/office/drawing/2014/main" id="{FD3B840B-FED3-43B9-9024-8486E527E741}"/>
              </a:ext>
            </a:extLst>
          </p:cNvPr>
          <p:cNvSpPr/>
          <p:nvPr/>
        </p:nvSpPr>
        <p:spPr>
          <a:xfrm>
            <a:off x="3247823" y="2728350"/>
            <a:ext cx="355077" cy="21202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E9B6E50D-5DE4-443D-A57E-D7F1746F1F69}"/>
              </a:ext>
            </a:extLst>
          </p:cNvPr>
          <p:cNvSpPr/>
          <p:nvPr/>
        </p:nvSpPr>
        <p:spPr>
          <a:xfrm>
            <a:off x="2282010" y="3476142"/>
            <a:ext cx="580877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="" xmlns:a16="http://schemas.microsoft.com/office/drawing/2014/main" id="{FE3D1612-1FF3-4D07-8AB7-E85F68E8EDC5}"/>
              </a:ext>
            </a:extLst>
          </p:cNvPr>
          <p:cNvSpPr/>
          <p:nvPr/>
        </p:nvSpPr>
        <p:spPr>
          <a:xfrm>
            <a:off x="2862544" y="3476142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732EF286-0DD2-4F67-9791-4F5AF8F580B0}"/>
              </a:ext>
            </a:extLst>
          </p:cNvPr>
          <p:cNvSpPr/>
          <p:nvPr/>
        </p:nvSpPr>
        <p:spPr>
          <a:xfrm>
            <a:off x="3430747" y="3476142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0FD64678-6FAE-47C2-BFE8-7A9CB9764778}"/>
              </a:ext>
            </a:extLst>
          </p:cNvPr>
          <p:cNvSpPr/>
          <p:nvPr/>
        </p:nvSpPr>
        <p:spPr>
          <a:xfrm>
            <a:off x="4003339" y="3476142"/>
            <a:ext cx="576068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BCADF7BC-EE60-4FE4-9DDF-4A264248DAA9}"/>
              </a:ext>
            </a:extLst>
          </p:cNvPr>
          <p:cNvSpPr txBox="1"/>
          <p:nvPr/>
        </p:nvSpPr>
        <p:spPr>
          <a:xfrm>
            <a:off x="3105391" y="1109140"/>
            <a:ext cx="879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Wavefront</a:t>
            </a:r>
            <a:endParaRPr lang="en-US" sz="1200" dirty="0"/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6863540B-871B-4249-A39D-ECA67F8808BF}"/>
              </a:ext>
            </a:extLst>
          </p:cNvPr>
          <p:cNvSpPr txBox="1"/>
          <p:nvPr/>
        </p:nvSpPr>
        <p:spPr>
          <a:xfrm>
            <a:off x="116612" y="1275599"/>
            <a:ext cx="1532792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 err="1">
                <a:latin typeface="Consolas" panose="020B0609020204030204" pitchFamily="49" charset="0"/>
              </a:rPr>
              <a:t>tid</a:t>
            </a:r>
            <a:r>
              <a:rPr lang="en-US" sz="1575" dirty="0"/>
              <a:t> = thread id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3FC037E5-0364-46C6-999A-0625EBC9D833}"/>
              </a:ext>
            </a:extLst>
          </p:cNvPr>
          <p:cNvSpPr/>
          <p:nvPr/>
        </p:nvSpPr>
        <p:spPr>
          <a:xfrm>
            <a:off x="684305" y="3440920"/>
            <a:ext cx="3970447" cy="3496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09E47514-583D-49D9-BBCD-7041A57515E4}"/>
              </a:ext>
            </a:extLst>
          </p:cNvPr>
          <p:cNvSpPr txBox="1"/>
          <p:nvPr/>
        </p:nvSpPr>
        <p:spPr>
          <a:xfrm>
            <a:off x="684305" y="2980753"/>
            <a:ext cx="15697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Block Address # 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8323D570-8E71-4235-AD64-F71F7B67071F}"/>
              </a:ext>
            </a:extLst>
          </p:cNvPr>
          <p:cNvSpPr txBox="1"/>
          <p:nvPr/>
        </p:nvSpPr>
        <p:spPr>
          <a:xfrm>
            <a:off x="681514" y="3506551"/>
            <a:ext cx="15697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Block Address #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C073CAB-7A72-4474-A9D4-B691A15A996E}"/>
              </a:ext>
            </a:extLst>
          </p:cNvPr>
          <p:cNvSpPr txBox="1"/>
          <p:nvPr/>
        </p:nvSpPr>
        <p:spPr>
          <a:xfrm>
            <a:off x="680476" y="3947852"/>
            <a:ext cx="15697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Block Address # 2</a:t>
            </a:r>
          </a:p>
        </p:txBody>
      </p:sp>
    </p:spTree>
    <p:extLst>
      <p:ext uri="{BB962C8B-B14F-4D97-AF65-F5344CB8AC3E}">
        <p14:creationId xmlns:p14="http://schemas.microsoft.com/office/powerpoint/2010/main" val="107545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5" grpId="0" animBg="1"/>
      <p:bldP spid="56" grpId="0" animBg="1"/>
      <p:bldP spid="57" grpId="0" animBg="1"/>
      <p:bldP spid="58" grpId="0" animBg="1"/>
      <p:bldP spid="68" grpId="0" animBg="1"/>
      <p:bldP spid="73" grpId="0" animBg="1"/>
      <p:bldP spid="78" grpId="0" animBg="1"/>
      <p:bldP spid="79" grpId="0" animBg="1"/>
      <p:bldP spid="80" grpId="0" animBg="1"/>
      <p:bldP spid="81" grpId="0" animBg="1"/>
      <p:bldP spid="39" grpId="0" animBg="1"/>
      <p:bldP spid="40" grpId="0"/>
      <p:bldP spid="42" grpId="0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B65627-7F41-44C0-ACA5-6FC7C61A7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AES implementation on GPU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AD50D3E-B594-476B-83B3-11F883F71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Symmetric Encryption with 128-bit key and 10 rounds.</a:t>
            </a:r>
          </a:p>
          <a:p>
            <a:endParaRPr lang="en-US" sz="2000" dirty="0"/>
          </a:p>
          <a:p>
            <a:r>
              <a:rPr lang="en-US" sz="2000" dirty="0"/>
              <a:t>S-box implementation involves table lookups.</a:t>
            </a:r>
          </a:p>
          <a:p>
            <a:endParaRPr lang="en-US" sz="2000" dirty="0"/>
          </a:p>
          <a:p>
            <a:r>
              <a:rPr lang="en-US" sz="2000" dirty="0"/>
              <a:t>[Jiang/Fei/</a:t>
            </a:r>
            <a:r>
              <a:rPr lang="en-US" sz="2000" dirty="0" err="1"/>
              <a:t>Kaeli</a:t>
            </a:r>
            <a:r>
              <a:rPr lang="en-US" sz="2000" dirty="0"/>
              <a:t>, HPCA’16] demonstrated that the </a:t>
            </a:r>
            <a:r>
              <a:rPr lang="en-US" sz="2000" dirty="0">
                <a:solidFill>
                  <a:srgbClr val="FF0000"/>
                </a:solidFill>
              </a:rPr>
              <a:t>last round is vulnerable</a:t>
            </a:r>
            <a:r>
              <a:rPr lang="en-US" sz="2000" dirty="0"/>
              <a:t>.</a:t>
            </a:r>
          </a:p>
          <a:p>
            <a:pPr marL="257169" lvl="2" indent="0">
              <a:spcBef>
                <a:spcPts val="563"/>
              </a:spcBef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77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D57293-BD0C-4CC0-A99D-D06033427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10" y="127681"/>
            <a:ext cx="6336743" cy="262188"/>
          </a:xfrm>
        </p:spPr>
        <p:txBody>
          <a:bodyPr/>
          <a:lstStyle/>
          <a:p>
            <a:r>
              <a:rPr lang="en-US" b="1" dirty="0"/>
              <a:t>Last Round of AES on GPU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="" xmlns:a16="http://schemas.microsoft.com/office/drawing/2014/main" id="{A4F67C85-C958-46D5-92FF-52DCB6C0A7CE}"/>
                  </a:ext>
                </a:extLst>
              </p:cNvPr>
              <p:cNvSpPr/>
              <p:nvPr/>
            </p:nvSpPr>
            <p:spPr>
              <a:xfrm>
                <a:off x="2441457" y="1209250"/>
                <a:ext cx="2075761" cy="3851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575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575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1575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575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575" i="1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1575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1575" i="1">
                        <a:latin typeface="Cambria Math" panose="02040503050406030204" pitchFamily="18" charset="0"/>
                      </a:rPr>
                      <m:t>] ⊕ </m:t>
                    </m:r>
                    <m:sSub>
                      <m:sSubPr>
                        <m:ctrlPr>
                          <a:rPr lang="en-US" sz="1575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575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4F67C85-C958-46D5-92FF-52DCB6C0A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275" y="755084"/>
                <a:ext cx="2703817" cy="482696"/>
              </a:xfrm>
              <a:prstGeom prst="rect">
                <a:avLst/>
              </a:prstGeom>
              <a:blipFill>
                <a:blip r:embed="rId3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56D40DCA-EDCC-4C60-A877-C758B0A3FF08}"/>
              </a:ext>
            </a:extLst>
          </p:cNvPr>
          <p:cNvSpPr/>
          <p:nvPr/>
        </p:nvSpPr>
        <p:spPr>
          <a:xfrm>
            <a:off x="3140967" y="1148572"/>
            <a:ext cx="720085" cy="46585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0" name="Rectangle: Rounded Corners 89">
            <a:extLst>
              <a:ext uri="{FF2B5EF4-FFF2-40B4-BE49-F238E27FC236}">
                <a16:creationId xmlns="" xmlns:a16="http://schemas.microsoft.com/office/drawing/2014/main" id="{7BB5DE0F-77DC-40B2-8844-DB39A52E8D18}"/>
              </a:ext>
            </a:extLst>
          </p:cNvPr>
          <p:cNvSpPr/>
          <p:nvPr/>
        </p:nvSpPr>
        <p:spPr>
          <a:xfrm>
            <a:off x="3861052" y="1148572"/>
            <a:ext cx="561596" cy="46585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3FC9A0A-F2FC-4516-A425-A0C4C9B62EA9}"/>
              </a:ext>
            </a:extLst>
          </p:cNvPr>
          <p:cNvSpPr/>
          <p:nvPr/>
        </p:nvSpPr>
        <p:spPr>
          <a:xfrm>
            <a:off x="2516886" y="1148572"/>
            <a:ext cx="432055" cy="46585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71899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6" grpId="0" animBg="1"/>
      <p:bldP spid="46" grpId="1" animBg="1"/>
      <p:bldP spid="90" grpId="0" animBg="1"/>
      <p:bldP spid="73" grpId="0" animBg="1"/>
      <p:bldP spid="7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63391A5C-F580-45B1-AE7E-B9FC24706216}"/>
              </a:ext>
            </a:extLst>
          </p:cNvPr>
          <p:cNvSpPr/>
          <p:nvPr/>
        </p:nvSpPr>
        <p:spPr>
          <a:xfrm>
            <a:off x="194654" y="1757983"/>
            <a:ext cx="1017980" cy="201983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39EF2B74-976D-4B3F-A779-A20F1DD73C71}"/>
              </a:ext>
            </a:extLst>
          </p:cNvPr>
          <p:cNvSpPr/>
          <p:nvPr/>
        </p:nvSpPr>
        <p:spPr>
          <a:xfrm>
            <a:off x="192816" y="1834288"/>
            <a:ext cx="1017980" cy="261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LINE #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7867E1C-EBF9-4167-A3D4-601494A0B168}"/>
              </a:ext>
            </a:extLst>
          </p:cNvPr>
          <p:cNvSpPr/>
          <p:nvPr/>
        </p:nvSpPr>
        <p:spPr>
          <a:xfrm>
            <a:off x="192816" y="2095003"/>
            <a:ext cx="1017980" cy="261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LINE #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6D9DA0E2-10B9-41D1-B22C-82FE010A47CB}"/>
              </a:ext>
            </a:extLst>
          </p:cNvPr>
          <p:cNvSpPr/>
          <p:nvPr/>
        </p:nvSpPr>
        <p:spPr>
          <a:xfrm>
            <a:off x="190528" y="3466604"/>
            <a:ext cx="1017980" cy="261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LINE # 32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3ABDE42C-5B05-427C-B2EB-6A969E8E22B7}"/>
              </a:ext>
            </a:extLst>
          </p:cNvPr>
          <p:cNvSpPr/>
          <p:nvPr/>
        </p:nvSpPr>
        <p:spPr>
          <a:xfrm>
            <a:off x="5658094" y="1759909"/>
            <a:ext cx="1017980" cy="201983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AF0D6D88-74C4-4138-81DE-2F7D8BC9749A}"/>
              </a:ext>
            </a:extLst>
          </p:cNvPr>
          <p:cNvSpPr txBox="1"/>
          <p:nvPr/>
        </p:nvSpPr>
        <p:spPr>
          <a:xfrm>
            <a:off x="5708911" y="2590667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…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4EE094A8-0F0A-48B1-86BB-FF303F989A7A}"/>
              </a:ext>
            </a:extLst>
          </p:cNvPr>
          <p:cNvSpPr txBox="1"/>
          <p:nvPr/>
        </p:nvSpPr>
        <p:spPr>
          <a:xfrm>
            <a:off x="6414343" y="2591230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…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65A74B4A-771D-466C-AC3B-C36F3AD9025C}"/>
              </a:ext>
            </a:extLst>
          </p:cNvPr>
          <p:cNvSpPr/>
          <p:nvPr/>
        </p:nvSpPr>
        <p:spPr>
          <a:xfrm>
            <a:off x="2009641" y="1759475"/>
            <a:ext cx="699680" cy="201983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D57293-BD0C-4CC0-A99D-D06033427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0" y="162398"/>
            <a:ext cx="6336743" cy="262188"/>
          </a:xfrm>
        </p:spPr>
        <p:txBody>
          <a:bodyPr/>
          <a:lstStyle/>
          <a:p>
            <a:r>
              <a:rPr lang="en-US" b="1" dirty="0"/>
              <a:t>Last Round of AES on GPU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521B71D-61CC-45D7-B04F-DF27886A528D}"/>
              </a:ext>
            </a:extLst>
          </p:cNvPr>
          <p:cNvSpPr/>
          <p:nvPr/>
        </p:nvSpPr>
        <p:spPr>
          <a:xfrm>
            <a:off x="460383" y="1829990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</a:t>
            </a:r>
            <a:r>
              <a:rPr lang="en-US" sz="1050" baseline="-25000" dirty="0">
                <a:solidFill>
                  <a:schemeClr val="tx1"/>
                </a:solidFill>
              </a:rPr>
              <a:t>i</a:t>
            </a:r>
            <a:r>
              <a:rPr lang="en-US" sz="105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DD17771-B5B2-4888-8A4F-F63F2210433C}"/>
              </a:ext>
            </a:extLst>
          </p:cNvPr>
          <p:cNvSpPr/>
          <p:nvPr/>
        </p:nvSpPr>
        <p:spPr>
          <a:xfrm>
            <a:off x="460383" y="2095004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</a:t>
            </a:r>
            <a:r>
              <a:rPr lang="en-US" sz="1050" baseline="-25000" dirty="0">
                <a:solidFill>
                  <a:schemeClr val="tx1"/>
                </a:solidFill>
              </a:rPr>
              <a:t>i</a:t>
            </a:r>
            <a:r>
              <a:rPr lang="en-US" sz="105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6BE30F42-6796-4438-A339-2861E72F1DC9}"/>
              </a:ext>
            </a:extLst>
          </p:cNvPr>
          <p:cNvSpPr/>
          <p:nvPr/>
        </p:nvSpPr>
        <p:spPr>
          <a:xfrm>
            <a:off x="460383" y="3466604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</a:t>
            </a:r>
            <a:r>
              <a:rPr lang="en-US" sz="1050" baseline="-25000" dirty="0">
                <a:solidFill>
                  <a:schemeClr val="tx1"/>
                </a:solidFill>
              </a:rPr>
              <a:t>i</a:t>
            </a:r>
            <a:r>
              <a:rPr lang="en-US" sz="1050" baseline="300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97A1A09-8280-417C-855B-0D4E2A977620}"/>
              </a:ext>
            </a:extLst>
          </p:cNvPr>
          <p:cNvSpPr/>
          <p:nvPr/>
        </p:nvSpPr>
        <p:spPr>
          <a:xfrm>
            <a:off x="460383" y="2360675"/>
            <a:ext cx="489658" cy="11057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4C3FB78-86EF-4584-BBD1-5A3838E594A6}"/>
              </a:ext>
            </a:extLst>
          </p:cNvPr>
          <p:cNvSpPr txBox="1"/>
          <p:nvPr/>
        </p:nvSpPr>
        <p:spPr>
          <a:xfrm>
            <a:off x="95294" y="3739951"/>
            <a:ext cx="126188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Input text</a:t>
            </a:r>
          </a:p>
          <a:p>
            <a:pPr algn="ctr"/>
            <a:r>
              <a:rPr lang="en-US" sz="1350" dirty="0"/>
              <a:t>to Last 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6A05D9D-66D0-47FC-87FF-1EB2C136DADE}"/>
              </a:ext>
            </a:extLst>
          </p:cNvPr>
          <p:cNvSpPr txBox="1"/>
          <p:nvPr/>
        </p:nvSpPr>
        <p:spPr>
          <a:xfrm>
            <a:off x="245471" y="2588741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65C5730-BDC6-495B-B9D7-2117616B73F0}"/>
              </a:ext>
            </a:extLst>
          </p:cNvPr>
          <p:cNvSpPr txBox="1"/>
          <p:nvPr/>
        </p:nvSpPr>
        <p:spPr>
          <a:xfrm>
            <a:off x="950903" y="2589303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D5B6E2EF-2CA8-4F95-98BC-72CAF577DBFC}"/>
              </a:ext>
            </a:extLst>
          </p:cNvPr>
          <p:cNvSpPr/>
          <p:nvPr/>
        </p:nvSpPr>
        <p:spPr>
          <a:xfrm>
            <a:off x="193956" y="2367686"/>
            <a:ext cx="1017980" cy="1105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619084DB-1280-4A3C-BF94-D6B8DA4DEEE3}"/>
              </a:ext>
            </a:extLst>
          </p:cNvPr>
          <p:cNvCxnSpPr>
            <a:cxnSpLocks/>
          </p:cNvCxnSpPr>
          <p:nvPr/>
        </p:nvCxnSpPr>
        <p:spPr>
          <a:xfrm>
            <a:off x="1211711" y="1994195"/>
            <a:ext cx="8706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67E367F5-BADB-4663-8AF4-B670F97A914A}"/>
              </a:ext>
            </a:extLst>
          </p:cNvPr>
          <p:cNvSpPr/>
          <p:nvPr/>
        </p:nvSpPr>
        <p:spPr>
          <a:xfrm>
            <a:off x="1165945" y="1794138"/>
            <a:ext cx="83708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/>
              <a:t>Thread # 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DEB651A7-1485-4463-87DC-4D88EF6BF36B}"/>
              </a:ext>
            </a:extLst>
          </p:cNvPr>
          <p:cNvCxnSpPr>
            <a:cxnSpLocks/>
          </p:cNvCxnSpPr>
          <p:nvPr/>
        </p:nvCxnSpPr>
        <p:spPr>
          <a:xfrm>
            <a:off x="1211239" y="2292516"/>
            <a:ext cx="8783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03984DD4-3F5A-4DA7-B2E6-8521B582FAF2}"/>
              </a:ext>
            </a:extLst>
          </p:cNvPr>
          <p:cNvSpPr/>
          <p:nvPr/>
        </p:nvSpPr>
        <p:spPr>
          <a:xfrm>
            <a:off x="1167129" y="2089601"/>
            <a:ext cx="83708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/>
              <a:t>Thread #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776F5995-80DD-4AB0-B666-E04E93F379F9}"/>
              </a:ext>
            </a:extLst>
          </p:cNvPr>
          <p:cNvSpPr/>
          <p:nvPr/>
        </p:nvSpPr>
        <p:spPr>
          <a:xfrm>
            <a:off x="1228875" y="2346999"/>
            <a:ext cx="782119" cy="1105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5BC51D35-25EB-417E-A9A0-460E8EC3AC0A}"/>
              </a:ext>
            </a:extLst>
          </p:cNvPr>
          <p:cNvCxnSpPr>
            <a:cxnSpLocks/>
          </p:cNvCxnSpPr>
          <p:nvPr/>
        </p:nvCxnSpPr>
        <p:spPr>
          <a:xfrm>
            <a:off x="1209826" y="3652901"/>
            <a:ext cx="8727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54D6171D-789D-4448-9581-1DE06D8CB798}"/>
              </a:ext>
            </a:extLst>
          </p:cNvPr>
          <p:cNvSpPr/>
          <p:nvPr/>
        </p:nvSpPr>
        <p:spPr>
          <a:xfrm>
            <a:off x="1169190" y="3452843"/>
            <a:ext cx="9124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/>
              <a:t>Thread # 32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="" xmlns:a16="http://schemas.microsoft.com/office/drawing/2014/main" id="{A4F67C85-C958-46D5-92FF-52DCB6C0A7CE}"/>
                  </a:ext>
                </a:extLst>
              </p:cNvPr>
              <p:cNvSpPr/>
              <p:nvPr/>
            </p:nvSpPr>
            <p:spPr>
              <a:xfrm>
                <a:off x="2441457" y="1209250"/>
                <a:ext cx="2075761" cy="3851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575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575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1575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575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575" i="1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1575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1575" i="1">
                        <a:latin typeface="Cambria Math" panose="02040503050406030204" pitchFamily="18" charset="0"/>
                      </a:rPr>
                      <m:t>] ⊕ </m:t>
                    </m:r>
                    <m:sSub>
                      <m:sSubPr>
                        <m:ctrlPr>
                          <a:rPr lang="en-US" sz="1575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575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4F67C85-C958-46D5-92FF-52DCB6C0A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275" y="755084"/>
                <a:ext cx="2703817" cy="482696"/>
              </a:xfrm>
              <a:prstGeom prst="rect">
                <a:avLst/>
              </a:prstGeom>
              <a:blipFill>
                <a:blip r:embed="rId3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D2A468C0-4026-4D15-969C-BAEB1AEF31F0}"/>
              </a:ext>
            </a:extLst>
          </p:cNvPr>
          <p:cNvSpPr/>
          <p:nvPr/>
        </p:nvSpPr>
        <p:spPr>
          <a:xfrm>
            <a:off x="2082874" y="2359858"/>
            <a:ext cx="556010" cy="11057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DA29524E-435E-4C6D-B95A-741EB2FA432A}"/>
              </a:ext>
            </a:extLst>
          </p:cNvPr>
          <p:cNvSpPr/>
          <p:nvPr/>
        </p:nvSpPr>
        <p:spPr>
          <a:xfrm>
            <a:off x="2082872" y="2090176"/>
            <a:ext cx="556011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</a:t>
            </a:r>
            <a:r>
              <a:rPr lang="en-US" sz="1050" baseline="-25000" dirty="0">
                <a:solidFill>
                  <a:schemeClr val="tx1"/>
                </a:solidFill>
              </a:rPr>
              <a:t>4</a:t>
            </a:r>
            <a:r>
              <a:rPr lang="en-US" sz="1050" dirty="0">
                <a:solidFill>
                  <a:schemeClr val="tx1"/>
                </a:solidFill>
              </a:rPr>
              <a:t>[t</a:t>
            </a:r>
            <a:r>
              <a:rPr lang="en-US" sz="1050" baseline="-25000" dirty="0">
                <a:solidFill>
                  <a:schemeClr val="tx1"/>
                </a:solidFill>
              </a:rPr>
              <a:t>i</a:t>
            </a:r>
            <a:r>
              <a:rPr lang="en-US" sz="1050" baseline="30000" dirty="0">
                <a:solidFill>
                  <a:schemeClr val="tx1"/>
                </a:solidFill>
              </a:rPr>
              <a:t>2</a:t>
            </a:r>
            <a:r>
              <a:rPr lang="en-US" sz="105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CFB1CDD5-72DA-4269-98FA-8FA77BCFD5E3}"/>
              </a:ext>
            </a:extLst>
          </p:cNvPr>
          <p:cNvSpPr/>
          <p:nvPr/>
        </p:nvSpPr>
        <p:spPr>
          <a:xfrm>
            <a:off x="2082686" y="1820029"/>
            <a:ext cx="556197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</a:t>
            </a:r>
            <a:r>
              <a:rPr lang="en-US" sz="1050" baseline="-25000" dirty="0">
                <a:solidFill>
                  <a:schemeClr val="tx1"/>
                </a:solidFill>
              </a:rPr>
              <a:t>4</a:t>
            </a:r>
            <a:r>
              <a:rPr lang="en-US" sz="1050" dirty="0">
                <a:solidFill>
                  <a:schemeClr val="tx1"/>
                </a:solidFill>
              </a:rPr>
              <a:t>[t</a:t>
            </a:r>
            <a:r>
              <a:rPr lang="en-US" sz="1050" baseline="-25000" dirty="0">
                <a:solidFill>
                  <a:schemeClr val="tx1"/>
                </a:solidFill>
              </a:rPr>
              <a:t>i</a:t>
            </a:r>
            <a:r>
              <a:rPr lang="en-US" sz="1050" baseline="30000" dirty="0">
                <a:solidFill>
                  <a:schemeClr val="tx1"/>
                </a:solidFill>
              </a:rPr>
              <a:t>1</a:t>
            </a:r>
            <a:r>
              <a:rPr lang="en-US" sz="105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F86C7BAD-FB01-41EA-92F9-AE23CD21524A}"/>
              </a:ext>
            </a:extLst>
          </p:cNvPr>
          <p:cNvSpPr/>
          <p:nvPr/>
        </p:nvSpPr>
        <p:spPr>
          <a:xfrm>
            <a:off x="2082767" y="3465344"/>
            <a:ext cx="556010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</a:t>
            </a:r>
            <a:r>
              <a:rPr lang="en-US" sz="1050" baseline="-25000" dirty="0">
                <a:solidFill>
                  <a:schemeClr val="tx1"/>
                </a:solidFill>
              </a:rPr>
              <a:t>4</a:t>
            </a:r>
            <a:r>
              <a:rPr lang="en-US" sz="1050" dirty="0">
                <a:solidFill>
                  <a:schemeClr val="tx1"/>
                </a:solidFill>
              </a:rPr>
              <a:t>[t</a:t>
            </a:r>
            <a:r>
              <a:rPr lang="en-US" sz="1050" baseline="-25000" dirty="0">
                <a:solidFill>
                  <a:schemeClr val="tx1"/>
                </a:solidFill>
              </a:rPr>
              <a:t>i</a:t>
            </a:r>
            <a:r>
              <a:rPr lang="en-US" sz="1050" baseline="30000" dirty="0">
                <a:solidFill>
                  <a:schemeClr val="tx1"/>
                </a:solidFill>
              </a:rPr>
              <a:t>32</a:t>
            </a:r>
            <a:r>
              <a:rPr lang="en-US" sz="105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56D40DCA-EDCC-4C60-A877-C758B0A3FF08}"/>
              </a:ext>
            </a:extLst>
          </p:cNvPr>
          <p:cNvSpPr/>
          <p:nvPr/>
        </p:nvSpPr>
        <p:spPr>
          <a:xfrm>
            <a:off x="3140967" y="1148572"/>
            <a:ext cx="720085" cy="46585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="" xmlns:a16="http://schemas.microsoft.com/office/drawing/2014/main" id="{479EE7BD-3F95-45F7-BFFF-01ACC99DE423}"/>
              </a:ext>
            </a:extLst>
          </p:cNvPr>
          <p:cNvCxnSpPr>
            <a:cxnSpLocks/>
          </p:cNvCxnSpPr>
          <p:nvPr/>
        </p:nvCxnSpPr>
        <p:spPr>
          <a:xfrm flipV="1">
            <a:off x="2636857" y="1991371"/>
            <a:ext cx="963385" cy="14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B0862CAC-E319-4D69-A2AB-9C608F07466B}"/>
              </a:ext>
            </a:extLst>
          </p:cNvPr>
          <p:cNvSpPr/>
          <p:nvPr/>
        </p:nvSpPr>
        <p:spPr>
          <a:xfrm>
            <a:off x="2648454" y="1775452"/>
            <a:ext cx="9124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/>
              <a:t>Request # 1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836CC97A-9E64-40E9-9E8C-C6346A4B397B}"/>
              </a:ext>
            </a:extLst>
          </p:cNvPr>
          <p:cNvCxnSpPr>
            <a:cxnSpLocks/>
          </p:cNvCxnSpPr>
          <p:nvPr/>
        </p:nvCxnSpPr>
        <p:spPr>
          <a:xfrm>
            <a:off x="2638776" y="2292352"/>
            <a:ext cx="96762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F6830931-1401-4D4D-9E13-C1FA0E1A40EE}"/>
              </a:ext>
            </a:extLst>
          </p:cNvPr>
          <p:cNvSpPr/>
          <p:nvPr/>
        </p:nvSpPr>
        <p:spPr>
          <a:xfrm>
            <a:off x="2647629" y="2069371"/>
            <a:ext cx="9124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/>
              <a:t>Request # 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090DAF01-4155-46A8-BA10-A35DF307D454}"/>
              </a:ext>
            </a:extLst>
          </p:cNvPr>
          <p:cNvSpPr/>
          <p:nvPr/>
        </p:nvSpPr>
        <p:spPr>
          <a:xfrm>
            <a:off x="2701347" y="2348233"/>
            <a:ext cx="782119" cy="1105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1DC0711D-AFA4-43F8-A755-26878D6770D4}"/>
              </a:ext>
            </a:extLst>
          </p:cNvPr>
          <p:cNvCxnSpPr>
            <a:cxnSpLocks/>
          </p:cNvCxnSpPr>
          <p:nvPr/>
        </p:nvCxnSpPr>
        <p:spPr>
          <a:xfrm>
            <a:off x="2638776" y="3665352"/>
            <a:ext cx="96762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44A1A1CF-23EC-4115-901F-82441753E1D0}"/>
              </a:ext>
            </a:extLst>
          </p:cNvPr>
          <p:cNvSpPr/>
          <p:nvPr/>
        </p:nvSpPr>
        <p:spPr>
          <a:xfrm>
            <a:off x="2634890" y="3436781"/>
            <a:ext cx="9877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/>
              <a:t>Request # 32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="" xmlns:a16="http://schemas.microsoft.com/office/drawing/2014/main" id="{A199043F-A26F-4185-8691-C8DE2D0EB1BA}"/>
              </a:ext>
            </a:extLst>
          </p:cNvPr>
          <p:cNvSpPr/>
          <p:nvPr/>
        </p:nvSpPr>
        <p:spPr>
          <a:xfrm rot="16200000">
            <a:off x="2800675" y="2553675"/>
            <a:ext cx="2019836" cy="428452"/>
          </a:xfrm>
          <a:prstGeom prst="round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Coalescing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Unit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="" xmlns:a16="http://schemas.microsoft.com/office/drawing/2014/main" id="{6C3A146A-D027-4B81-855E-74948390FAD0}"/>
              </a:ext>
            </a:extLst>
          </p:cNvPr>
          <p:cNvSpPr/>
          <p:nvPr/>
        </p:nvSpPr>
        <p:spPr>
          <a:xfrm>
            <a:off x="4874781" y="1760933"/>
            <a:ext cx="550894" cy="201983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51F647CA-AB8E-47FD-9C27-EC741830BC1A}"/>
              </a:ext>
            </a:extLst>
          </p:cNvPr>
          <p:cNvSpPr/>
          <p:nvPr/>
        </p:nvSpPr>
        <p:spPr>
          <a:xfrm>
            <a:off x="4946822" y="2357587"/>
            <a:ext cx="428724" cy="11057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19D54E90-E5C9-4D02-8C88-CBCEF9054D7E}"/>
              </a:ext>
            </a:extLst>
          </p:cNvPr>
          <p:cNvSpPr/>
          <p:nvPr/>
        </p:nvSpPr>
        <p:spPr>
          <a:xfrm>
            <a:off x="4946822" y="2088465"/>
            <a:ext cx="428724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050" dirty="0" err="1" smtClean="0">
                <a:solidFill>
                  <a:schemeClr val="tx1"/>
                </a:solidFill>
              </a:rPr>
              <a:t>k</a:t>
            </a:r>
            <a:r>
              <a:rPr lang="en-US" sz="1050" baseline="-25000" dirty="0" err="1" smtClean="0">
                <a:solidFill>
                  <a:schemeClr val="tx1"/>
                </a:solidFill>
              </a:rPr>
              <a:t>j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="" xmlns:a16="http://schemas.microsoft.com/office/drawing/2014/main" id="{447EC09E-399B-4FE0-9F0D-09931EE348EF}"/>
              </a:ext>
            </a:extLst>
          </p:cNvPr>
          <p:cNvSpPr/>
          <p:nvPr/>
        </p:nvSpPr>
        <p:spPr>
          <a:xfrm>
            <a:off x="4947827" y="1821487"/>
            <a:ext cx="427803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050" dirty="0" err="1" smtClean="0">
                <a:solidFill>
                  <a:schemeClr val="tx1"/>
                </a:solidFill>
              </a:rPr>
              <a:t>k</a:t>
            </a:r>
            <a:r>
              <a:rPr lang="en-US" sz="1050" baseline="-25000" dirty="0" err="1" smtClean="0">
                <a:solidFill>
                  <a:schemeClr val="tx1"/>
                </a:solidFill>
              </a:rPr>
              <a:t>j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360FD39D-85F3-4E59-B0F0-33D7BD7D2E03}"/>
              </a:ext>
            </a:extLst>
          </p:cNvPr>
          <p:cNvSpPr/>
          <p:nvPr/>
        </p:nvSpPr>
        <p:spPr>
          <a:xfrm>
            <a:off x="4947908" y="3464190"/>
            <a:ext cx="427803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050" dirty="0" err="1" smtClean="0">
                <a:solidFill>
                  <a:schemeClr val="tx1"/>
                </a:solidFill>
              </a:rPr>
              <a:t>k</a:t>
            </a:r>
            <a:r>
              <a:rPr lang="en-US" sz="1050" baseline="-25000" dirty="0" err="1" smtClean="0">
                <a:solidFill>
                  <a:schemeClr val="tx1"/>
                </a:solidFill>
              </a:rPr>
              <a:t>j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="" xmlns:a16="http://schemas.microsoft.com/office/drawing/2014/main" id="{DF1D9667-9702-4226-BCBD-E6CF46439115}"/>
              </a:ext>
            </a:extLst>
          </p:cNvPr>
          <p:cNvCxnSpPr>
            <a:cxnSpLocks/>
          </p:cNvCxnSpPr>
          <p:nvPr/>
        </p:nvCxnSpPr>
        <p:spPr>
          <a:xfrm>
            <a:off x="4020296" y="1991371"/>
            <a:ext cx="9237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="" xmlns:a16="http://schemas.microsoft.com/office/drawing/2014/main" id="{CC7DCBB9-AA1D-4206-9BAB-B1FB7DC13C82}"/>
              </a:ext>
            </a:extLst>
          </p:cNvPr>
          <p:cNvSpPr/>
          <p:nvPr/>
        </p:nvSpPr>
        <p:spPr>
          <a:xfrm>
            <a:off x="4023922" y="1765596"/>
            <a:ext cx="8611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/>
              <a:t>Replies # 1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="" xmlns:a16="http://schemas.microsoft.com/office/drawing/2014/main" id="{E04B17C3-4A1B-4FD1-B275-E0DA4121B9F7}"/>
              </a:ext>
            </a:extLst>
          </p:cNvPr>
          <p:cNvCxnSpPr>
            <a:cxnSpLocks/>
          </p:cNvCxnSpPr>
          <p:nvPr/>
        </p:nvCxnSpPr>
        <p:spPr>
          <a:xfrm>
            <a:off x="4020296" y="2260506"/>
            <a:ext cx="92370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16A094FD-6EBC-4071-9FB9-17A94398B624}"/>
              </a:ext>
            </a:extLst>
          </p:cNvPr>
          <p:cNvSpPr/>
          <p:nvPr/>
        </p:nvSpPr>
        <p:spPr>
          <a:xfrm>
            <a:off x="4037841" y="2034730"/>
            <a:ext cx="8611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/>
              <a:t>Replies # 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9F5BA805-CBF7-4745-9C71-F59272DE8855}"/>
              </a:ext>
            </a:extLst>
          </p:cNvPr>
          <p:cNvSpPr/>
          <p:nvPr/>
        </p:nvSpPr>
        <p:spPr>
          <a:xfrm>
            <a:off x="4034888" y="2348771"/>
            <a:ext cx="782119" cy="1105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="" xmlns:a16="http://schemas.microsoft.com/office/drawing/2014/main" id="{5408FD0A-9882-45DE-8EF6-3A67CAD41CFA}"/>
              </a:ext>
            </a:extLst>
          </p:cNvPr>
          <p:cNvCxnSpPr>
            <a:cxnSpLocks/>
          </p:cNvCxnSpPr>
          <p:nvPr/>
        </p:nvCxnSpPr>
        <p:spPr>
          <a:xfrm flipV="1">
            <a:off x="4026535" y="3626850"/>
            <a:ext cx="91810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D481AE29-1EAF-48C9-B92E-4E22A2254AC2}"/>
              </a:ext>
            </a:extLst>
          </p:cNvPr>
          <p:cNvSpPr/>
          <p:nvPr/>
        </p:nvSpPr>
        <p:spPr>
          <a:xfrm>
            <a:off x="4007465" y="3401074"/>
            <a:ext cx="9364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/>
              <a:t>Replies # 32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="" xmlns:a16="http://schemas.microsoft.com/office/drawing/2014/main" id="{C6E4E649-49D3-4779-99C8-8ED52A68B338}"/>
              </a:ext>
            </a:extLst>
          </p:cNvPr>
          <p:cNvSpPr/>
          <p:nvPr/>
        </p:nvSpPr>
        <p:spPr>
          <a:xfrm>
            <a:off x="5941246" y="1831918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</a:t>
            </a:r>
            <a:r>
              <a:rPr lang="en-US" sz="1050" baseline="-25000" dirty="0">
                <a:solidFill>
                  <a:schemeClr val="tx1"/>
                </a:solidFill>
              </a:rPr>
              <a:t>j</a:t>
            </a:r>
            <a:r>
              <a:rPr lang="en-US" sz="105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="" xmlns:a16="http://schemas.microsoft.com/office/drawing/2014/main" id="{7D1154CB-2584-4781-9C9D-232ECB62E327}"/>
              </a:ext>
            </a:extLst>
          </p:cNvPr>
          <p:cNvSpPr/>
          <p:nvPr/>
        </p:nvSpPr>
        <p:spPr>
          <a:xfrm>
            <a:off x="5941246" y="2096930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</a:t>
            </a:r>
            <a:r>
              <a:rPr lang="en-US" sz="1050" baseline="-25000" dirty="0">
                <a:solidFill>
                  <a:schemeClr val="tx1"/>
                </a:solidFill>
              </a:rPr>
              <a:t>j</a:t>
            </a:r>
            <a:r>
              <a:rPr lang="en-US" sz="105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010AD4CE-BED7-4FA8-AA21-92F8084CC084}"/>
              </a:ext>
            </a:extLst>
          </p:cNvPr>
          <p:cNvSpPr/>
          <p:nvPr/>
        </p:nvSpPr>
        <p:spPr>
          <a:xfrm>
            <a:off x="5941246" y="3468530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</a:t>
            </a:r>
            <a:r>
              <a:rPr lang="en-US" sz="1050" baseline="-25000" dirty="0">
                <a:solidFill>
                  <a:schemeClr val="tx1"/>
                </a:solidFill>
              </a:rPr>
              <a:t>j</a:t>
            </a:r>
            <a:r>
              <a:rPr lang="en-US" sz="1050" baseline="300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="" xmlns:a16="http://schemas.microsoft.com/office/drawing/2014/main" id="{48654C7B-5589-4574-86E4-9159A9AB119D}"/>
              </a:ext>
            </a:extLst>
          </p:cNvPr>
          <p:cNvSpPr/>
          <p:nvPr/>
        </p:nvSpPr>
        <p:spPr>
          <a:xfrm>
            <a:off x="5941246" y="2362601"/>
            <a:ext cx="489658" cy="11057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="" xmlns:a16="http://schemas.microsoft.com/office/drawing/2014/main" id="{1717B80D-D38D-4C8E-A921-7CD93E8EF925}"/>
              </a:ext>
            </a:extLst>
          </p:cNvPr>
          <p:cNvCxnSpPr>
            <a:cxnSpLocks/>
          </p:cNvCxnSpPr>
          <p:nvPr/>
        </p:nvCxnSpPr>
        <p:spPr>
          <a:xfrm>
            <a:off x="5373799" y="1994303"/>
            <a:ext cx="5674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="" xmlns:a16="http://schemas.microsoft.com/office/drawing/2014/main" id="{B7CFE97D-E6FB-4FD3-8323-1494EA465666}"/>
              </a:ext>
            </a:extLst>
          </p:cNvPr>
          <p:cNvCxnSpPr>
            <a:cxnSpLocks/>
          </p:cNvCxnSpPr>
          <p:nvPr/>
        </p:nvCxnSpPr>
        <p:spPr>
          <a:xfrm>
            <a:off x="5373840" y="2258752"/>
            <a:ext cx="5674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="" xmlns:a16="http://schemas.microsoft.com/office/drawing/2014/main" id="{6F94644C-5CF8-4660-8926-A408062E8952}"/>
              </a:ext>
            </a:extLst>
          </p:cNvPr>
          <p:cNvCxnSpPr>
            <a:cxnSpLocks/>
          </p:cNvCxnSpPr>
          <p:nvPr/>
        </p:nvCxnSpPr>
        <p:spPr>
          <a:xfrm>
            <a:off x="5373341" y="3627870"/>
            <a:ext cx="5674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F78D9078-D9AF-4903-BAA0-72B01E267DDD}"/>
              </a:ext>
            </a:extLst>
          </p:cNvPr>
          <p:cNvSpPr txBox="1"/>
          <p:nvPr/>
        </p:nvSpPr>
        <p:spPr>
          <a:xfrm>
            <a:off x="5627544" y="3740877"/>
            <a:ext cx="9733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Ciphertext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="" xmlns:a16="http://schemas.microsoft.com/office/drawing/2014/main" id="{7BB5DE0F-77DC-40B2-8844-DB39A52E8D18}"/>
              </a:ext>
            </a:extLst>
          </p:cNvPr>
          <p:cNvSpPr/>
          <p:nvPr/>
        </p:nvSpPr>
        <p:spPr>
          <a:xfrm>
            <a:off x="3861052" y="1148572"/>
            <a:ext cx="561596" cy="46585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3FC9A0A-F2FC-4516-A425-A0C4C9B62EA9}"/>
              </a:ext>
            </a:extLst>
          </p:cNvPr>
          <p:cNvSpPr/>
          <p:nvPr/>
        </p:nvSpPr>
        <p:spPr>
          <a:xfrm>
            <a:off x="3429001" y="1234297"/>
            <a:ext cx="288034" cy="29940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73115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13" grpId="1"/>
      <p:bldP spid="14" grpId="0"/>
      <p:bldP spid="14" grpId="1"/>
      <p:bldP spid="15" grpId="0"/>
      <p:bldP spid="15" grpId="1"/>
      <p:bldP spid="80" grpId="0" animBg="1"/>
      <p:bldP spid="81" grpId="0"/>
      <p:bldP spid="82" grpId="0"/>
      <p:bldP spid="39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6" grpId="0"/>
      <p:bldP spid="16" grpId="1"/>
      <p:bldP spid="26" grpId="0"/>
      <p:bldP spid="31" grpId="0"/>
      <p:bldP spid="34" grpId="0"/>
      <p:bldP spid="36" grpId="0"/>
      <p:bldP spid="38" grpId="0" animBg="1"/>
      <p:bldP spid="40" grpId="0" animBg="1"/>
      <p:bldP spid="42" grpId="0" animBg="1"/>
      <p:bldP spid="44" grpId="0" animBg="1"/>
      <p:bldP spid="46" grpId="0" animBg="1"/>
      <p:bldP spid="46" grpId="1" animBg="1"/>
      <p:bldP spid="48" grpId="0"/>
      <p:bldP spid="50" grpId="0"/>
      <p:bldP spid="51" grpId="0"/>
      <p:bldP spid="53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/>
      <p:bldP spid="69" grpId="0"/>
      <p:bldP spid="70" grpId="0"/>
      <p:bldP spid="72" grpId="0"/>
      <p:bldP spid="76" grpId="0" animBg="1"/>
      <p:bldP spid="77" grpId="0" animBg="1"/>
      <p:bldP spid="78" grpId="0" animBg="1"/>
      <p:bldP spid="79" grpId="0" animBg="1"/>
      <p:bldP spid="89" grpId="0"/>
      <p:bldP spid="90" grpId="0" animBg="1"/>
      <p:bldP spid="90" grpId="1" animBg="1"/>
      <p:bldP spid="73" grpId="0" animBg="1"/>
      <p:bldP spid="7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3C07E2-CD50-4E1D-9BEB-EA3C0E1C8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7" y="127993"/>
            <a:ext cx="6858000" cy="745629"/>
          </a:xfrm>
        </p:spPr>
        <p:txBody>
          <a:bodyPr>
            <a:noAutofit/>
          </a:bodyPr>
          <a:lstStyle/>
          <a:p>
            <a:r>
              <a:rPr lang="en-US" sz="2025" dirty="0"/>
              <a:t>Correlation Timing Attack on GPU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ADAE185-E087-4A6C-94B5-6E764005F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06" y="854109"/>
            <a:ext cx="6698512" cy="279739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Goal of the attack: </a:t>
            </a:r>
            <a:r>
              <a:rPr lang="en-US" sz="2000" dirty="0"/>
              <a:t>Recover the AES Key (byte-by-byte)</a:t>
            </a:r>
          </a:p>
          <a:p>
            <a:r>
              <a:rPr lang="en-US" sz="2000" dirty="0"/>
              <a:t>Last Round of AES is </a:t>
            </a:r>
            <a:r>
              <a:rPr lang="en-US" sz="2000" b="1" i="1" dirty="0"/>
              <a:t>vulnerable</a:t>
            </a:r>
          </a:p>
          <a:p>
            <a:endParaRPr lang="en-US" sz="2000" b="1" i="1" dirty="0"/>
          </a:p>
          <a:p>
            <a:endParaRPr lang="en-US" sz="2000" dirty="0"/>
          </a:p>
          <a:p>
            <a:r>
              <a:rPr lang="en-US" sz="2000" dirty="0"/>
              <a:t>Last Round is </a:t>
            </a:r>
            <a:r>
              <a:rPr lang="en-US" sz="2000" b="1" i="1" dirty="0"/>
              <a:t>invertible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id="{469225C4-7587-47AF-97FB-49ED874EB5FE}"/>
                  </a:ext>
                </a:extLst>
              </p:cNvPr>
              <p:cNvSpPr/>
              <p:nvPr/>
            </p:nvSpPr>
            <p:spPr>
              <a:xfrm>
                <a:off x="2419543" y="1930084"/>
                <a:ext cx="2341860" cy="426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𝑡𝑖𝑑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𝑡𝑖𝑑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] ⊕ 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9225C4-7587-47AF-97FB-49ED874EB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543" y="1930084"/>
                <a:ext cx="2341860" cy="426912"/>
              </a:xfrm>
              <a:prstGeom prst="rect">
                <a:avLst/>
              </a:prstGeom>
              <a:blipFill rotWithShape="0">
                <a:blip r:embed="rId3"/>
                <a:stretch>
                  <a:fillRect t="-77143" b="-9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8B664C44-F97E-4F47-B92E-1422A4290975}"/>
                  </a:ext>
                </a:extLst>
              </p:cNvPr>
              <p:cNvSpPr/>
              <p:nvPr/>
            </p:nvSpPr>
            <p:spPr>
              <a:xfrm>
                <a:off x="2453802" y="3487731"/>
                <a:ext cx="2176750" cy="3851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575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575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1575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1575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575" i="1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1575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1575" i="1">
                        <a:latin typeface="Cambria Math" panose="02040503050406030204" pitchFamily="18" charset="0"/>
                      </a:rPr>
                      <m:t> ⊕</m:t>
                    </m:r>
                    <m:sSub>
                      <m:sSubPr>
                        <m:ctrlPr>
                          <a:rPr lang="en-US" sz="1575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575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575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664C44-F97E-4F47-B92E-1422A42909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802" y="3487731"/>
                <a:ext cx="2176750" cy="385170"/>
              </a:xfrm>
              <a:prstGeom prst="rect">
                <a:avLst/>
              </a:prstGeom>
              <a:blipFill rotWithShape="0">
                <a:blip r:embed="rId4"/>
                <a:stretch>
                  <a:fillRect t="-71429" b="-93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="" xmlns:a16="http://schemas.microsoft.com/office/drawing/2014/main" id="{3CC3AFB2-32B1-4CBE-A987-A54BD714F9E5}"/>
              </a:ext>
            </a:extLst>
          </p:cNvPr>
          <p:cNvSpPr/>
          <p:nvPr/>
        </p:nvSpPr>
        <p:spPr>
          <a:xfrm>
            <a:off x="2504604" y="3472388"/>
            <a:ext cx="432051" cy="4175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CC0A081-5483-4478-8755-9DB8B81DDAC8}"/>
              </a:ext>
            </a:extLst>
          </p:cNvPr>
          <p:cNvSpPr txBox="1"/>
          <p:nvPr/>
        </p:nvSpPr>
        <p:spPr>
          <a:xfrm>
            <a:off x="1208011" y="3423772"/>
            <a:ext cx="139653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rgbClr val="FF0000"/>
                </a:solidFill>
              </a:rPr>
              <a:t>Memory access</a:t>
            </a:r>
          </a:p>
          <a:p>
            <a:pPr algn="ctr"/>
            <a:r>
              <a:rPr lang="en-US" sz="1350" dirty="0">
                <a:solidFill>
                  <a:srgbClr val="FF0000"/>
                </a:solidFill>
              </a:rPr>
              <a:t>of thread </a:t>
            </a:r>
            <a:r>
              <a:rPr lang="en-US" sz="1350" i="1" dirty="0" err="1">
                <a:solidFill>
                  <a:srgbClr val="FF0000"/>
                </a:solidFill>
              </a:rPr>
              <a:t>tid</a:t>
            </a:r>
            <a:endParaRPr lang="en-US" sz="1350" i="1" dirty="0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480DCD22-C524-442F-B2B5-D8CEBDEB0E2A}"/>
              </a:ext>
            </a:extLst>
          </p:cNvPr>
          <p:cNvSpPr/>
          <p:nvPr/>
        </p:nvSpPr>
        <p:spPr>
          <a:xfrm>
            <a:off x="4088790" y="3479337"/>
            <a:ext cx="432051" cy="4175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" name="Arrow: Curved Right 12">
            <a:extLst>
              <a:ext uri="{FF2B5EF4-FFF2-40B4-BE49-F238E27FC236}">
                <a16:creationId xmlns="" xmlns:a16="http://schemas.microsoft.com/office/drawing/2014/main" id="{31E9362C-F625-4C35-9090-C9B4C9E8893D}"/>
              </a:ext>
            </a:extLst>
          </p:cNvPr>
          <p:cNvSpPr/>
          <p:nvPr/>
        </p:nvSpPr>
        <p:spPr>
          <a:xfrm rot="5400000">
            <a:off x="3391655" y="2579623"/>
            <a:ext cx="242135" cy="1584186"/>
          </a:xfrm>
          <a:prstGeom prst="curved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4" name="Rectangle: Rounded Corners 5">
            <a:extLst>
              <a:ext uri="{FF2B5EF4-FFF2-40B4-BE49-F238E27FC236}">
                <a16:creationId xmlns="" xmlns:a16="http://schemas.microsoft.com/office/drawing/2014/main" id="{B7A10CC0-DFC8-49A2-8308-09CB26B05334}"/>
              </a:ext>
            </a:extLst>
          </p:cNvPr>
          <p:cNvSpPr/>
          <p:nvPr/>
        </p:nvSpPr>
        <p:spPr>
          <a:xfrm>
            <a:off x="1421850" y="4070383"/>
            <a:ext cx="3936953" cy="59339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How an attacker can calculate the number of coalesced accesses?</a:t>
            </a:r>
          </a:p>
        </p:txBody>
      </p:sp>
    </p:spTree>
    <p:extLst>
      <p:ext uri="{BB962C8B-B14F-4D97-AF65-F5344CB8AC3E}">
        <p14:creationId xmlns:p14="http://schemas.microsoft.com/office/powerpoint/2010/main" val="193998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9" grpId="0" animBg="1"/>
      <p:bldP spid="10" grpId="0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9F9AD7-CBF2-4B73-A27B-0BE9530B5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90" y="64996"/>
            <a:ext cx="6731211" cy="745629"/>
          </a:xfrm>
        </p:spPr>
        <p:txBody>
          <a:bodyPr>
            <a:noAutofit/>
          </a:bodyPr>
          <a:lstStyle/>
          <a:p>
            <a:r>
              <a:rPr lang="en-US" sz="2250" dirty="0"/>
              <a:t>Attacker calculates </a:t>
            </a:r>
            <a:r>
              <a:rPr lang="en-US" sz="2250"/>
              <a:t>the # of </a:t>
            </a:r>
            <a:r>
              <a:rPr lang="en-US" sz="2250" dirty="0"/>
              <a:t>coalesced accesses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E8C6878A-6885-4647-82BA-FD6E1131747C}"/>
                  </a:ext>
                </a:extLst>
              </p:cNvPr>
              <p:cNvSpPr/>
              <p:nvPr/>
            </p:nvSpPr>
            <p:spPr>
              <a:xfrm>
                <a:off x="2441455" y="1209250"/>
                <a:ext cx="2176750" cy="3851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575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575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1575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1575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575" i="1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1575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1575" i="1">
                        <a:latin typeface="Cambria Math" panose="02040503050406030204" pitchFamily="18" charset="0"/>
                      </a:rPr>
                      <m:t> ⊕</m:t>
                    </m:r>
                    <m:sSub>
                      <m:sSubPr>
                        <m:ctrlPr>
                          <a:rPr lang="en-US" sz="1575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575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575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8C6878A-6885-4647-82BA-FD6E11317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274" y="755084"/>
                <a:ext cx="2838406" cy="482696"/>
              </a:xfrm>
              <a:prstGeom prst="rect">
                <a:avLst/>
              </a:prstGeom>
              <a:blipFill>
                <a:blip r:embed="rId3"/>
                <a:stretch>
                  <a:fillRect r="-215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9F11F7AA-0713-4BCF-9DC2-72DFD4EDD3E8}"/>
              </a:ext>
            </a:extLst>
          </p:cNvPr>
          <p:cNvSpPr/>
          <p:nvPr/>
        </p:nvSpPr>
        <p:spPr>
          <a:xfrm>
            <a:off x="692705" y="1993480"/>
            <a:ext cx="1017980" cy="201983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054D5D39-D4C6-4A7E-A10E-F3685B51D481}"/>
              </a:ext>
            </a:extLst>
          </p:cNvPr>
          <p:cNvSpPr txBox="1"/>
          <p:nvPr/>
        </p:nvSpPr>
        <p:spPr>
          <a:xfrm>
            <a:off x="730822" y="2824238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63B73BD3-3775-4B74-9516-1DD5A910AA63}"/>
              </a:ext>
            </a:extLst>
          </p:cNvPr>
          <p:cNvSpPr txBox="1"/>
          <p:nvPr/>
        </p:nvSpPr>
        <p:spPr>
          <a:xfrm>
            <a:off x="1448954" y="2824801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…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FEFD50D9-EDE9-4D2C-9DA1-0ECECA6D49B3}"/>
              </a:ext>
            </a:extLst>
          </p:cNvPr>
          <p:cNvSpPr/>
          <p:nvPr/>
        </p:nvSpPr>
        <p:spPr>
          <a:xfrm>
            <a:off x="975858" y="2065488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</a:t>
            </a:r>
            <a:r>
              <a:rPr lang="en-US" sz="1200" baseline="-25000" dirty="0">
                <a:solidFill>
                  <a:schemeClr val="tx1"/>
                </a:solidFill>
              </a:rPr>
              <a:t>j</a:t>
            </a:r>
            <a:r>
              <a:rPr lang="en-US" sz="12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8FDC347C-AC81-438F-9414-1463C73C616F}"/>
              </a:ext>
            </a:extLst>
          </p:cNvPr>
          <p:cNvSpPr/>
          <p:nvPr/>
        </p:nvSpPr>
        <p:spPr>
          <a:xfrm>
            <a:off x="975858" y="2330500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</a:t>
            </a:r>
            <a:r>
              <a:rPr lang="en-US" sz="1200" baseline="-25000" dirty="0">
                <a:solidFill>
                  <a:schemeClr val="tx1"/>
                </a:solidFill>
              </a:rPr>
              <a:t>j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="" xmlns:a16="http://schemas.microsoft.com/office/drawing/2014/main" id="{40DF0BC9-48E1-44E7-ACAD-79812D2D07D3}"/>
              </a:ext>
            </a:extLst>
          </p:cNvPr>
          <p:cNvSpPr/>
          <p:nvPr/>
        </p:nvSpPr>
        <p:spPr>
          <a:xfrm>
            <a:off x="975858" y="3702100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</a:t>
            </a:r>
            <a:r>
              <a:rPr lang="en-US" sz="1200" baseline="-25000" dirty="0">
                <a:solidFill>
                  <a:schemeClr val="tx1"/>
                </a:solidFill>
              </a:rPr>
              <a:t>j</a:t>
            </a:r>
            <a:r>
              <a:rPr lang="en-US" sz="1200" baseline="300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54FA0B7-9A7E-464E-9498-4690A6EF22F6}"/>
              </a:ext>
            </a:extLst>
          </p:cNvPr>
          <p:cNvSpPr/>
          <p:nvPr/>
        </p:nvSpPr>
        <p:spPr>
          <a:xfrm>
            <a:off x="975858" y="2596172"/>
            <a:ext cx="489658" cy="11057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3619305-09E4-4ED4-93F6-53FC63C2B865}"/>
              </a:ext>
            </a:extLst>
          </p:cNvPr>
          <p:cNvSpPr txBox="1"/>
          <p:nvPr/>
        </p:nvSpPr>
        <p:spPr>
          <a:xfrm>
            <a:off x="787384" y="3992337"/>
            <a:ext cx="9733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Ciphertext</a:t>
            </a:r>
            <a:endParaRPr lang="en-US" sz="900" dirty="0"/>
          </a:p>
        </p:txBody>
      </p:sp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6DA1E8C9-5A03-4940-927B-6845C18E2EFA}"/>
              </a:ext>
            </a:extLst>
          </p:cNvPr>
          <p:cNvSpPr/>
          <p:nvPr/>
        </p:nvSpPr>
        <p:spPr>
          <a:xfrm>
            <a:off x="2205178" y="1994503"/>
            <a:ext cx="699536" cy="201983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31878B48-9E1D-4D51-B694-7801CD9160B7}"/>
              </a:ext>
            </a:extLst>
          </p:cNvPr>
          <p:cNvSpPr/>
          <p:nvPr/>
        </p:nvSpPr>
        <p:spPr>
          <a:xfrm>
            <a:off x="2299348" y="2591157"/>
            <a:ext cx="546270" cy="11057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FEA9BF5A-965C-406E-B1AB-784687F12133}"/>
              </a:ext>
            </a:extLst>
          </p:cNvPr>
          <p:cNvSpPr/>
          <p:nvPr/>
        </p:nvSpPr>
        <p:spPr>
          <a:xfrm>
            <a:off x="2299348" y="2322035"/>
            <a:ext cx="546270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200" dirty="0" err="1" smtClean="0">
                <a:solidFill>
                  <a:schemeClr val="tx1"/>
                </a:solidFill>
              </a:rPr>
              <a:t>k</a:t>
            </a:r>
            <a:r>
              <a:rPr lang="en-US" sz="1200" baseline="-25000" dirty="0" err="1" smtClean="0">
                <a:solidFill>
                  <a:schemeClr val="tx1"/>
                </a:solidFill>
              </a:rPr>
              <a:t>j</a:t>
            </a:r>
            <a:r>
              <a:rPr lang="en-US" sz="1200" baseline="30000" dirty="0" err="1" smtClean="0">
                <a:solidFill>
                  <a:schemeClr val="tx1"/>
                </a:solidFill>
              </a:rPr>
              <a:t>m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E92FD286-14B2-451E-AC8D-1EA177B286D4}"/>
              </a:ext>
            </a:extLst>
          </p:cNvPr>
          <p:cNvSpPr/>
          <p:nvPr/>
        </p:nvSpPr>
        <p:spPr>
          <a:xfrm>
            <a:off x="2299347" y="2055057"/>
            <a:ext cx="547276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200" dirty="0" err="1" smtClean="0">
                <a:solidFill>
                  <a:schemeClr val="tx1"/>
                </a:solidFill>
              </a:rPr>
              <a:t>k</a:t>
            </a:r>
            <a:r>
              <a:rPr lang="en-US" sz="1200" baseline="-25000" dirty="0" err="1" smtClean="0">
                <a:solidFill>
                  <a:schemeClr val="tx1"/>
                </a:solidFill>
              </a:rPr>
              <a:t>j</a:t>
            </a:r>
            <a:r>
              <a:rPr lang="en-US" sz="1200" baseline="30000" dirty="0" err="1" smtClean="0">
                <a:solidFill>
                  <a:schemeClr val="tx1"/>
                </a:solidFill>
              </a:rPr>
              <a:t>m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C83F10C0-EDF2-4FF6-8B81-B9544E9316D7}"/>
              </a:ext>
            </a:extLst>
          </p:cNvPr>
          <p:cNvSpPr/>
          <p:nvPr/>
        </p:nvSpPr>
        <p:spPr>
          <a:xfrm>
            <a:off x="2299348" y="3697760"/>
            <a:ext cx="546269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200" dirty="0" err="1" smtClean="0">
                <a:solidFill>
                  <a:schemeClr val="tx1"/>
                </a:solidFill>
              </a:rPr>
              <a:t>k</a:t>
            </a:r>
            <a:r>
              <a:rPr lang="en-US" sz="1200" baseline="-25000" dirty="0" err="1" smtClean="0">
                <a:solidFill>
                  <a:schemeClr val="tx1"/>
                </a:solidFill>
              </a:rPr>
              <a:t>j</a:t>
            </a:r>
            <a:r>
              <a:rPr lang="en-US" sz="1200" baseline="30000" dirty="0" err="1" smtClean="0">
                <a:solidFill>
                  <a:schemeClr val="tx1"/>
                </a:solidFill>
              </a:rPr>
              <a:t>m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="" xmlns:a16="http://schemas.microsoft.com/office/drawing/2014/main" id="{E9408EC8-9500-4660-B47C-1E0227B72C8E}"/>
              </a:ext>
            </a:extLst>
          </p:cNvPr>
          <p:cNvCxnSpPr>
            <a:cxnSpLocks/>
          </p:cNvCxnSpPr>
          <p:nvPr/>
        </p:nvCxnSpPr>
        <p:spPr>
          <a:xfrm>
            <a:off x="1710993" y="2224941"/>
            <a:ext cx="5883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="" xmlns:a16="http://schemas.microsoft.com/office/drawing/2014/main" id="{B514F49E-3CBB-4B64-A7F4-E9A1653C5EFD}"/>
              </a:ext>
            </a:extLst>
          </p:cNvPr>
          <p:cNvCxnSpPr>
            <a:cxnSpLocks/>
          </p:cNvCxnSpPr>
          <p:nvPr/>
        </p:nvCxnSpPr>
        <p:spPr>
          <a:xfrm>
            <a:off x="1710993" y="2494076"/>
            <a:ext cx="58338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C8146304-1095-44EC-96AF-2609D258DB22}"/>
              </a:ext>
            </a:extLst>
          </p:cNvPr>
          <p:cNvSpPr/>
          <p:nvPr/>
        </p:nvSpPr>
        <p:spPr>
          <a:xfrm>
            <a:off x="1579184" y="2582342"/>
            <a:ext cx="782119" cy="1105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="" xmlns:a16="http://schemas.microsoft.com/office/drawing/2014/main" id="{3597AC4D-61BC-4317-A3E4-6320E3AD9547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1710685" y="3832643"/>
            <a:ext cx="588663" cy="11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38793D25-8D90-493D-A011-2B2BF0DEB9C4}"/>
              </a:ext>
            </a:extLst>
          </p:cNvPr>
          <p:cNvSpPr/>
          <p:nvPr/>
        </p:nvSpPr>
        <p:spPr>
          <a:xfrm>
            <a:off x="3284044" y="1993045"/>
            <a:ext cx="1136354" cy="201983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6AF21FE9-39F2-4022-960A-4A2D6AD19906}"/>
              </a:ext>
            </a:extLst>
          </p:cNvPr>
          <p:cNvSpPr/>
          <p:nvPr/>
        </p:nvSpPr>
        <p:spPr>
          <a:xfrm>
            <a:off x="3368551" y="2593428"/>
            <a:ext cx="1021583" cy="11057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="" xmlns:a16="http://schemas.microsoft.com/office/drawing/2014/main" id="{F22F02FC-473D-4593-9BB6-C706CBDB9520}"/>
              </a:ext>
            </a:extLst>
          </p:cNvPr>
          <p:cNvSpPr/>
          <p:nvPr/>
        </p:nvSpPr>
        <p:spPr>
          <a:xfrm>
            <a:off x="3368552" y="2323746"/>
            <a:ext cx="1021582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</a:t>
            </a:r>
            <a:r>
              <a:rPr lang="en-US" sz="1200" baseline="-25000" dirty="0">
                <a:solidFill>
                  <a:schemeClr val="tx1"/>
                </a:solidFill>
              </a:rPr>
              <a:t>4</a:t>
            </a:r>
            <a:r>
              <a:rPr lang="en-US" sz="1200" baseline="30000" dirty="0">
                <a:solidFill>
                  <a:schemeClr val="tx1"/>
                </a:solidFill>
              </a:rPr>
              <a:t>-1</a:t>
            </a:r>
            <a:r>
              <a:rPr lang="en-US" sz="1200" dirty="0">
                <a:solidFill>
                  <a:schemeClr val="tx1"/>
                </a:solidFill>
              </a:rPr>
              <a:t>[c</a:t>
            </a:r>
            <a:r>
              <a:rPr lang="en-US" sz="1200" baseline="-25000" dirty="0">
                <a:solidFill>
                  <a:schemeClr val="tx1"/>
                </a:solidFill>
              </a:rPr>
              <a:t>j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  <a:r>
              <a:rPr lang="en-US" sz="12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200" dirty="0">
                <a:solidFill>
                  <a:schemeClr val="tx1"/>
                </a:solidFill>
              </a:rPr>
              <a:t>k</a:t>
            </a:r>
            <a:r>
              <a:rPr lang="en-US" sz="1200" baseline="-25000" dirty="0">
                <a:solidFill>
                  <a:schemeClr val="tx1"/>
                </a:solidFill>
              </a:rPr>
              <a:t>j</a:t>
            </a:r>
            <a:r>
              <a:rPr lang="en-US" sz="1200" baseline="30000" dirty="0">
                <a:solidFill>
                  <a:schemeClr val="tx1"/>
                </a:solidFill>
              </a:rPr>
              <a:t>m</a:t>
            </a:r>
            <a:r>
              <a:rPr lang="en-US" sz="120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="" xmlns:a16="http://schemas.microsoft.com/office/drawing/2014/main" id="{4A7ADDEA-04DF-400F-8AEF-01032AD2452F}"/>
              </a:ext>
            </a:extLst>
          </p:cNvPr>
          <p:cNvSpPr/>
          <p:nvPr/>
        </p:nvSpPr>
        <p:spPr>
          <a:xfrm>
            <a:off x="3368552" y="2053600"/>
            <a:ext cx="1021583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</a:t>
            </a:r>
            <a:r>
              <a:rPr lang="en-US" sz="1200" baseline="-25000" dirty="0">
                <a:solidFill>
                  <a:schemeClr val="tx1"/>
                </a:solidFill>
              </a:rPr>
              <a:t>4</a:t>
            </a:r>
            <a:r>
              <a:rPr lang="en-US" sz="1200" baseline="30000" dirty="0">
                <a:solidFill>
                  <a:schemeClr val="tx1"/>
                </a:solidFill>
              </a:rPr>
              <a:t>-1</a:t>
            </a:r>
            <a:r>
              <a:rPr lang="en-US" sz="1200" dirty="0">
                <a:solidFill>
                  <a:schemeClr val="tx1"/>
                </a:solidFill>
              </a:rPr>
              <a:t>[c</a:t>
            </a:r>
            <a:r>
              <a:rPr lang="en-US" sz="1200" baseline="-25000" dirty="0">
                <a:solidFill>
                  <a:schemeClr val="tx1"/>
                </a:solidFill>
              </a:rPr>
              <a:t>j</a:t>
            </a:r>
            <a:r>
              <a:rPr lang="en-US" sz="1200" baseline="30000" dirty="0">
                <a:solidFill>
                  <a:schemeClr val="tx1"/>
                </a:solidFill>
              </a:rPr>
              <a:t>1</a:t>
            </a:r>
            <a:r>
              <a:rPr lang="en-US" sz="12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200" dirty="0">
                <a:solidFill>
                  <a:schemeClr val="tx1"/>
                </a:solidFill>
              </a:rPr>
              <a:t>k</a:t>
            </a:r>
            <a:r>
              <a:rPr lang="en-US" sz="1200" baseline="-25000" dirty="0">
                <a:solidFill>
                  <a:schemeClr val="tx1"/>
                </a:solidFill>
              </a:rPr>
              <a:t>j</a:t>
            </a:r>
            <a:r>
              <a:rPr lang="en-US" sz="1200" baseline="30000" dirty="0">
                <a:solidFill>
                  <a:schemeClr val="tx1"/>
                </a:solidFill>
              </a:rPr>
              <a:t>m</a:t>
            </a:r>
            <a:r>
              <a:rPr lang="en-US" sz="120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40808B6F-29B7-427E-B9AE-86E7EB459052}"/>
              </a:ext>
            </a:extLst>
          </p:cNvPr>
          <p:cNvSpPr/>
          <p:nvPr/>
        </p:nvSpPr>
        <p:spPr>
          <a:xfrm>
            <a:off x="3368551" y="3698914"/>
            <a:ext cx="1021477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</a:t>
            </a:r>
            <a:r>
              <a:rPr lang="en-US" sz="1200" baseline="-25000" dirty="0">
                <a:solidFill>
                  <a:schemeClr val="tx1"/>
                </a:solidFill>
              </a:rPr>
              <a:t>4</a:t>
            </a:r>
            <a:r>
              <a:rPr lang="en-US" sz="1200" baseline="30000" dirty="0">
                <a:solidFill>
                  <a:schemeClr val="tx1"/>
                </a:solidFill>
              </a:rPr>
              <a:t>-1</a:t>
            </a:r>
            <a:r>
              <a:rPr lang="en-US" sz="1200" dirty="0">
                <a:solidFill>
                  <a:schemeClr val="tx1"/>
                </a:solidFill>
              </a:rPr>
              <a:t>[c</a:t>
            </a:r>
            <a:r>
              <a:rPr lang="en-US" sz="1200" baseline="-25000" dirty="0">
                <a:solidFill>
                  <a:schemeClr val="tx1"/>
                </a:solidFill>
              </a:rPr>
              <a:t>j</a:t>
            </a:r>
            <a:r>
              <a:rPr lang="en-US" sz="1200" baseline="30000" dirty="0">
                <a:solidFill>
                  <a:schemeClr val="tx1"/>
                </a:solidFill>
              </a:rPr>
              <a:t>32</a:t>
            </a:r>
            <a:r>
              <a:rPr lang="en-US" sz="12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200" dirty="0">
                <a:solidFill>
                  <a:schemeClr val="tx1"/>
                </a:solidFill>
              </a:rPr>
              <a:t>k</a:t>
            </a:r>
            <a:r>
              <a:rPr lang="en-US" sz="1200" baseline="-25000" dirty="0">
                <a:solidFill>
                  <a:schemeClr val="tx1"/>
                </a:solidFill>
              </a:rPr>
              <a:t>j</a:t>
            </a:r>
            <a:r>
              <a:rPr lang="en-US" sz="1200" baseline="30000" dirty="0">
                <a:solidFill>
                  <a:schemeClr val="tx1"/>
                </a:solidFill>
              </a:rPr>
              <a:t>m</a:t>
            </a:r>
            <a:r>
              <a:rPr lang="en-US" sz="1200" dirty="0">
                <a:solidFill>
                  <a:schemeClr val="tx1"/>
                </a:solidFill>
              </a:rPr>
              <a:t>]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="" xmlns:a16="http://schemas.microsoft.com/office/drawing/2014/main" id="{1DFFC5F7-952C-45F3-A415-680AC4B5EEC4}"/>
              </a:ext>
            </a:extLst>
          </p:cNvPr>
          <p:cNvCxnSpPr>
            <a:cxnSpLocks/>
          </p:cNvCxnSpPr>
          <p:nvPr/>
        </p:nvCxnSpPr>
        <p:spPr>
          <a:xfrm>
            <a:off x="2841881" y="2226309"/>
            <a:ext cx="5192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="" xmlns:a16="http://schemas.microsoft.com/office/drawing/2014/main" id="{F2EB3788-D924-4348-A97D-B7CB8C3D4FCA}"/>
              </a:ext>
            </a:extLst>
          </p:cNvPr>
          <p:cNvCxnSpPr>
            <a:cxnSpLocks/>
          </p:cNvCxnSpPr>
          <p:nvPr/>
        </p:nvCxnSpPr>
        <p:spPr>
          <a:xfrm>
            <a:off x="2841881" y="2495444"/>
            <a:ext cx="5192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="" xmlns:a16="http://schemas.microsoft.com/office/drawing/2014/main" id="{8DC2839E-4D16-48F0-A0FE-76F256792EEE}"/>
              </a:ext>
            </a:extLst>
          </p:cNvPr>
          <p:cNvSpPr/>
          <p:nvPr/>
        </p:nvSpPr>
        <p:spPr>
          <a:xfrm>
            <a:off x="4926880" y="1992789"/>
            <a:ext cx="684545" cy="201983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94" name="Rectangle 93">
            <a:extLst>
              <a:ext uri="{FF2B5EF4-FFF2-40B4-BE49-F238E27FC236}">
                <a16:creationId xmlns="" xmlns:a16="http://schemas.microsoft.com/office/drawing/2014/main" id="{BD7D89AF-401A-4345-857B-9505D58B37F7}"/>
              </a:ext>
            </a:extLst>
          </p:cNvPr>
          <p:cNvSpPr/>
          <p:nvPr/>
        </p:nvSpPr>
        <p:spPr>
          <a:xfrm>
            <a:off x="5020614" y="2064798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</a:t>
            </a:r>
            <a:r>
              <a:rPr lang="en-US" sz="1200" baseline="-25000" dirty="0">
                <a:solidFill>
                  <a:schemeClr val="tx1"/>
                </a:solidFill>
              </a:rPr>
              <a:t>i</a:t>
            </a:r>
            <a:r>
              <a:rPr lang="en-US" sz="1200" baseline="30000" dirty="0">
                <a:solidFill>
                  <a:schemeClr val="tx1"/>
                </a:solidFill>
              </a:rPr>
              <a:t>1,m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="" xmlns:a16="http://schemas.microsoft.com/office/drawing/2014/main" id="{212514CA-BE6D-4B8F-A487-F41C5F4CC52B}"/>
              </a:ext>
            </a:extLst>
          </p:cNvPr>
          <p:cNvSpPr/>
          <p:nvPr/>
        </p:nvSpPr>
        <p:spPr>
          <a:xfrm>
            <a:off x="5020614" y="2329810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</a:t>
            </a:r>
            <a:r>
              <a:rPr lang="en-US" sz="1200" baseline="-25000" dirty="0">
                <a:solidFill>
                  <a:schemeClr val="tx1"/>
                </a:solidFill>
              </a:rPr>
              <a:t>i</a:t>
            </a:r>
            <a:r>
              <a:rPr lang="en-US" sz="1200" baseline="30000" dirty="0">
                <a:solidFill>
                  <a:schemeClr val="tx1"/>
                </a:solidFill>
              </a:rPr>
              <a:t>2,m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="" xmlns:a16="http://schemas.microsoft.com/office/drawing/2014/main" id="{AA5FC380-F018-4CA3-B428-88EA0D506A34}"/>
              </a:ext>
            </a:extLst>
          </p:cNvPr>
          <p:cNvSpPr/>
          <p:nvPr/>
        </p:nvSpPr>
        <p:spPr>
          <a:xfrm>
            <a:off x="5020614" y="3701411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</a:t>
            </a:r>
            <a:r>
              <a:rPr lang="en-US" sz="1200" baseline="-25000" dirty="0">
                <a:solidFill>
                  <a:schemeClr val="tx1"/>
                </a:solidFill>
              </a:rPr>
              <a:t>i</a:t>
            </a:r>
            <a:r>
              <a:rPr lang="en-US" sz="1200" baseline="30000" dirty="0">
                <a:solidFill>
                  <a:schemeClr val="tx1"/>
                </a:solidFill>
              </a:rPr>
              <a:t>32,m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="" xmlns:a16="http://schemas.microsoft.com/office/drawing/2014/main" id="{1462BF9B-B92E-48CF-B60C-525727BA9B6B}"/>
              </a:ext>
            </a:extLst>
          </p:cNvPr>
          <p:cNvSpPr/>
          <p:nvPr/>
        </p:nvSpPr>
        <p:spPr>
          <a:xfrm>
            <a:off x="5020614" y="2595482"/>
            <a:ext cx="489658" cy="11057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="" xmlns:a16="http://schemas.microsoft.com/office/drawing/2014/main" id="{B5CD8FDD-0FAE-4614-A5F8-5559C538FECC}"/>
              </a:ext>
            </a:extLst>
          </p:cNvPr>
          <p:cNvCxnSpPr>
            <a:cxnSpLocks/>
          </p:cNvCxnSpPr>
          <p:nvPr/>
        </p:nvCxnSpPr>
        <p:spPr>
          <a:xfrm>
            <a:off x="4384648" y="2224633"/>
            <a:ext cx="6309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="" xmlns:a16="http://schemas.microsoft.com/office/drawing/2014/main" id="{81B5EB7F-626B-45EA-8338-1B5B5B610919}"/>
              </a:ext>
            </a:extLst>
          </p:cNvPr>
          <p:cNvCxnSpPr>
            <a:cxnSpLocks/>
          </p:cNvCxnSpPr>
          <p:nvPr/>
        </p:nvCxnSpPr>
        <p:spPr>
          <a:xfrm>
            <a:off x="4384648" y="2493768"/>
            <a:ext cx="63090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="" xmlns:a16="http://schemas.microsoft.com/office/drawing/2014/main" id="{1E1829D0-866D-4DD3-9B6E-435D7A2CF9EA}"/>
              </a:ext>
            </a:extLst>
          </p:cNvPr>
          <p:cNvCxnSpPr>
            <a:cxnSpLocks/>
          </p:cNvCxnSpPr>
          <p:nvPr/>
        </p:nvCxnSpPr>
        <p:spPr>
          <a:xfrm flipV="1">
            <a:off x="4384205" y="3860112"/>
            <a:ext cx="63533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="" xmlns:a16="http://schemas.microsoft.com/office/drawing/2014/main" id="{F5683A43-7F9C-49ED-8865-F2E43C7805F2}"/>
              </a:ext>
            </a:extLst>
          </p:cNvPr>
          <p:cNvSpPr txBox="1"/>
          <p:nvPr/>
        </p:nvSpPr>
        <p:spPr>
          <a:xfrm>
            <a:off x="4539902" y="1509343"/>
            <a:ext cx="138397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Guessed Table </a:t>
            </a:r>
          </a:p>
          <a:p>
            <a:pPr algn="ctr"/>
            <a:r>
              <a:rPr lang="en-US" sz="1350" dirty="0"/>
              <a:t>Lookup Indices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="" xmlns:a16="http://schemas.microsoft.com/office/drawing/2014/main" id="{D5C8D3F7-B8D5-410A-B123-749FC2D18942}"/>
              </a:ext>
            </a:extLst>
          </p:cNvPr>
          <p:cNvSpPr/>
          <p:nvPr/>
        </p:nvSpPr>
        <p:spPr>
          <a:xfrm>
            <a:off x="2763465" y="2582324"/>
            <a:ext cx="782119" cy="1105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="" xmlns:a16="http://schemas.microsoft.com/office/drawing/2014/main" id="{C2A1BC2D-85D8-47B5-A014-3895E360F414}"/>
              </a:ext>
            </a:extLst>
          </p:cNvPr>
          <p:cNvSpPr/>
          <p:nvPr/>
        </p:nvSpPr>
        <p:spPr>
          <a:xfrm>
            <a:off x="4304789" y="2582324"/>
            <a:ext cx="782119" cy="1105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4" name="Right Brace 103">
            <a:extLst>
              <a:ext uri="{FF2B5EF4-FFF2-40B4-BE49-F238E27FC236}">
                <a16:creationId xmlns="" xmlns:a16="http://schemas.microsoft.com/office/drawing/2014/main" id="{39529DA4-A6BF-4512-BD3C-251F671925FB}"/>
              </a:ext>
            </a:extLst>
          </p:cNvPr>
          <p:cNvSpPr/>
          <p:nvPr/>
        </p:nvSpPr>
        <p:spPr>
          <a:xfrm>
            <a:off x="5695714" y="1992789"/>
            <a:ext cx="197573" cy="2019836"/>
          </a:xfrm>
          <a:prstGeom prst="rightBrace">
            <a:avLst/>
          </a:prstGeom>
          <a:noFill/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80"/>
          </a:p>
        </p:txBody>
      </p:sp>
      <p:sp>
        <p:nvSpPr>
          <p:cNvPr id="105" name="TextBox 104">
            <a:extLst>
              <a:ext uri="{FF2B5EF4-FFF2-40B4-BE49-F238E27FC236}">
                <a16:creationId xmlns="" xmlns:a16="http://schemas.microsoft.com/office/drawing/2014/main" id="{22C3D8EE-00D0-4EA2-BBCE-2AA5D2173125}"/>
              </a:ext>
            </a:extLst>
          </p:cNvPr>
          <p:cNvSpPr txBox="1"/>
          <p:nvPr/>
        </p:nvSpPr>
        <p:spPr>
          <a:xfrm rot="16200000">
            <a:off x="5151301" y="2740786"/>
            <a:ext cx="20358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Coalesced Accesses</a:t>
            </a:r>
          </a:p>
          <a:p>
            <a:pPr algn="ctr"/>
            <a:r>
              <a:rPr lang="en-US" sz="1350" dirty="0"/>
              <a:t>(</a:t>
            </a:r>
            <a:r>
              <a:rPr lang="en-US" sz="1350" dirty="0" err="1">
                <a:latin typeface="Consolas" panose="020B0609020204030204" pitchFamily="49" charset="0"/>
              </a:rPr>
              <a:t>A</a:t>
            </a:r>
            <a:r>
              <a:rPr lang="en-US" sz="1350" baseline="-25000" dirty="0" err="1">
                <a:latin typeface="Consolas" panose="020B0609020204030204" pitchFamily="49" charset="0"/>
              </a:rPr>
              <a:t>j</a:t>
            </a:r>
            <a:r>
              <a:rPr lang="en-US" sz="1350" baseline="30000" dirty="0" err="1">
                <a:latin typeface="Consolas" panose="020B0609020204030204" pitchFamily="49" charset="0"/>
              </a:rPr>
              <a:t>m,n</a:t>
            </a:r>
            <a:r>
              <a:rPr lang="en-US" sz="1350" dirty="0"/>
              <a:t>)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3BF28B3B-C6F6-4999-A8CC-FAEC08D56D71}"/>
              </a:ext>
            </a:extLst>
          </p:cNvPr>
          <p:cNvSpPr/>
          <p:nvPr/>
        </p:nvSpPr>
        <p:spPr>
          <a:xfrm>
            <a:off x="3501009" y="1209251"/>
            <a:ext cx="432051" cy="34469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DF998D5A-602B-4150-984C-2E730CC04EE2}"/>
              </a:ext>
            </a:extLst>
          </p:cNvPr>
          <p:cNvSpPr/>
          <p:nvPr/>
        </p:nvSpPr>
        <p:spPr>
          <a:xfrm>
            <a:off x="3573018" y="1209251"/>
            <a:ext cx="841820" cy="34469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1" name="Oval 110">
            <a:extLst>
              <a:ext uri="{FF2B5EF4-FFF2-40B4-BE49-F238E27FC236}">
                <a16:creationId xmlns="" xmlns:a16="http://schemas.microsoft.com/office/drawing/2014/main" id="{031C343A-87C2-4470-9A8F-D57FFE48A11D}"/>
              </a:ext>
            </a:extLst>
          </p:cNvPr>
          <p:cNvSpPr/>
          <p:nvPr/>
        </p:nvSpPr>
        <p:spPr>
          <a:xfrm>
            <a:off x="2472413" y="1989977"/>
            <a:ext cx="409469" cy="3838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A350DB51-E8A8-4512-8638-7641EBB5059D}"/>
              </a:ext>
            </a:extLst>
          </p:cNvPr>
          <p:cNvSpPr/>
          <p:nvPr/>
        </p:nvSpPr>
        <p:spPr>
          <a:xfrm>
            <a:off x="1268245" y="2434793"/>
            <a:ext cx="3936953" cy="59339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Correct value of key byte?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="" xmlns:a16="http://schemas.microsoft.com/office/drawing/2014/main" id="{18046D87-0975-45DE-8729-B079E826600D}"/>
              </a:ext>
            </a:extLst>
          </p:cNvPr>
          <p:cNvCxnSpPr>
            <a:cxnSpLocks/>
          </p:cNvCxnSpPr>
          <p:nvPr/>
        </p:nvCxnSpPr>
        <p:spPr>
          <a:xfrm>
            <a:off x="2841890" y="3866953"/>
            <a:ext cx="5192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BD6691CF-EBFC-4316-BB48-0DCF34E0A7A4}"/>
              </a:ext>
            </a:extLst>
          </p:cNvPr>
          <p:cNvSpPr/>
          <p:nvPr/>
        </p:nvSpPr>
        <p:spPr>
          <a:xfrm>
            <a:off x="3161086" y="1198783"/>
            <a:ext cx="1351478" cy="34469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5499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6" grpId="0" animBg="1"/>
      <p:bldP spid="57" grpId="0"/>
      <p:bldP spid="58" grpId="0"/>
      <p:bldP spid="59" grpId="0" animBg="1"/>
      <p:bldP spid="60" grpId="0" animBg="1"/>
      <p:bldP spid="61" grpId="0" animBg="1"/>
      <p:bldP spid="62" grpId="0" animBg="1"/>
      <p:bldP spid="63" grpId="0"/>
      <p:bldP spid="71" grpId="0" animBg="1"/>
      <p:bldP spid="72" grpId="0" animBg="1"/>
      <p:bldP spid="73" grpId="0" animBg="1"/>
      <p:bldP spid="74" grpId="0" animBg="1"/>
      <p:bldP spid="75" grpId="0" animBg="1"/>
      <p:bldP spid="80" grpId="0"/>
      <p:bldP spid="83" grpId="0" animBg="1"/>
      <p:bldP spid="84" grpId="0" animBg="1"/>
      <p:bldP spid="85" grpId="0" animBg="1"/>
      <p:bldP spid="86" grpId="0" animBg="1"/>
      <p:bldP spid="87" grpId="0" animBg="1"/>
      <p:bldP spid="91" grpId="0" animBg="1"/>
      <p:bldP spid="94" grpId="0" animBg="1"/>
      <p:bldP spid="95" grpId="0" animBg="1"/>
      <p:bldP spid="96" grpId="0" animBg="1"/>
      <p:bldP spid="97" grpId="0" animBg="1"/>
      <p:bldP spid="101" grpId="0"/>
      <p:bldP spid="102" grpId="0"/>
      <p:bldP spid="103" grpId="0"/>
      <p:bldP spid="104" grpId="0" animBg="1"/>
      <p:bldP spid="105" grpId="0"/>
      <p:bldP spid="109" grpId="0" animBg="1"/>
      <p:bldP spid="109" grpId="1" animBg="1"/>
      <p:bldP spid="110" grpId="0" animBg="1"/>
      <p:bldP spid="110" grpId="1" animBg="1"/>
      <p:bldP spid="111" grpId="0" animBg="1"/>
      <p:bldP spid="54" grpId="0" animBg="1"/>
      <p:bldP spid="55" grpId="0" animBg="1"/>
      <p:bldP spid="5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8304A0-9F51-4A6B-A8B4-4FEE6998B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4" y="553418"/>
            <a:ext cx="6768794" cy="745629"/>
          </a:xfrm>
        </p:spPr>
        <p:txBody>
          <a:bodyPr>
            <a:normAutofit/>
          </a:bodyPr>
          <a:lstStyle/>
          <a:p>
            <a:r>
              <a:rPr lang="en-US" sz="2400" dirty="0"/>
              <a:t>Coalesced Accesses and Execution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E7CEAE2-72B6-45F2-A9DF-E74F4F3BC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7692BA5-8DBF-4B03-A218-3C48865A0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190" y="1087282"/>
            <a:ext cx="3369202" cy="2612453"/>
          </a:xfrm>
          <a:prstGeom prst="rect">
            <a:avLst/>
          </a:prstGeom>
        </p:spPr>
      </p:pic>
      <p:sp>
        <p:nvSpPr>
          <p:cNvPr id="8" name="Rectangle: Rounded Corners 10">
            <a:extLst>
              <a:ext uri="{FF2B5EF4-FFF2-40B4-BE49-F238E27FC236}">
                <a16:creationId xmlns="" xmlns:a16="http://schemas.microsoft.com/office/drawing/2014/main" id="{8280C2A0-7BE6-4B97-B1A5-F457BDBB57DA}"/>
              </a:ext>
            </a:extLst>
          </p:cNvPr>
          <p:cNvSpPr/>
          <p:nvPr/>
        </p:nvSpPr>
        <p:spPr>
          <a:xfrm>
            <a:off x="536712" y="3699736"/>
            <a:ext cx="5784574" cy="59339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Associate the number of coalesced accesses with execution time</a:t>
            </a:r>
            <a:endParaRPr lang="en-US" sz="4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76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01073F-78A1-4F2B-8651-14EF88278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4" y="597772"/>
            <a:ext cx="6698512" cy="642938"/>
          </a:xfrm>
        </p:spPr>
        <p:txBody>
          <a:bodyPr>
            <a:normAutofit/>
          </a:bodyPr>
          <a:lstStyle/>
          <a:p>
            <a:r>
              <a:rPr lang="en-US" sz="2400" dirty="0"/>
              <a:t>Finding the Correct Key Value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="" xmlns:a16="http://schemas.microsoft.com/office/drawing/2014/main" id="{0582429D-A6AE-4440-9B37-E9D8ACB36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629" y="1046873"/>
            <a:ext cx="6336743" cy="882293"/>
          </a:xfrm>
        </p:spPr>
        <p:txBody>
          <a:bodyPr/>
          <a:lstStyle/>
          <a:p>
            <a:r>
              <a:rPr lang="en-US" sz="1800" dirty="0"/>
              <a:t>Attacker encrypts ‘N’ number of plaintexts over server</a:t>
            </a:r>
          </a:p>
          <a:p>
            <a:pPr lvl="1"/>
            <a:r>
              <a:rPr lang="en-US" sz="1350" dirty="0"/>
              <a:t>Records Ciphertext and Execution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3E8783B-FB6C-4414-8197-98D0455137E1}"/>
              </a:ext>
            </a:extLst>
          </p:cNvPr>
          <p:cNvSpPr/>
          <p:nvPr/>
        </p:nvSpPr>
        <p:spPr>
          <a:xfrm>
            <a:off x="885548" y="2013686"/>
            <a:ext cx="2827951" cy="221425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8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4972944-6405-468A-8C4E-8A036DB4C56D}"/>
              </a:ext>
            </a:extLst>
          </p:cNvPr>
          <p:cNvSpPr/>
          <p:nvPr/>
        </p:nvSpPr>
        <p:spPr>
          <a:xfrm>
            <a:off x="906257" y="2039626"/>
            <a:ext cx="2776871" cy="32376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0,1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, A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0,2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, . . . . , A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0,N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4C4ED7E-6F87-4B6F-8527-81FB7BC2C0E9}"/>
              </a:ext>
            </a:extLst>
          </p:cNvPr>
          <p:cNvSpPr/>
          <p:nvPr/>
        </p:nvSpPr>
        <p:spPr>
          <a:xfrm>
            <a:off x="4000180" y="2031021"/>
            <a:ext cx="1264754" cy="32925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,E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,...,E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en-US" sz="1350" baseline="30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EB7DC3D-82D5-436D-B61C-19D3F28FCB72}"/>
              </a:ext>
            </a:extLst>
          </p:cNvPr>
          <p:cNvSpPr txBox="1"/>
          <p:nvPr/>
        </p:nvSpPr>
        <p:spPr>
          <a:xfrm>
            <a:off x="-73265" y="2093441"/>
            <a:ext cx="1010213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25" dirty="0"/>
              <a:t>Key Guess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9BC2F3C-121F-4F92-B7A1-A3BD11B7CE70}"/>
              </a:ext>
            </a:extLst>
          </p:cNvPr>
          <p:cNvSpPr txBox="1"/>
          <p:nvPr/>
        </p:nvSpPr>
        <p:spPr>
          <a:xfrm>
            <a:off x="-72974" y="2503980"/>
            <a:ext cx="1010213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25" dirty="0"/>
              <a:t>Key Guess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7D5CB06-EF5F-4C26-8CE9-07EA3A5BF094}"/>
              </a:ext>
            </a:extLst>
          </p:cNvPr>
          <p:cNvSpPr txBox="1"/>
          <p:nvPr/>
        </p:nvSpPr>
        <p:spPr>
          <a:xfrm>
            <a:off x="29631" y="3829758"/>
            <a:ext cx="881973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25" dirty="0"/>
              <a:t>Key </a:t>
            </a:r>
          </a:p>
          <a:p>
            <a:pPr algn="ctr"/>
            <a:r>
              <a:rPr lang="en-US" sz="1125" dirty="0"/>
              <a:t>Guess 255</a:t>
            </a:r>
            <a:endParaRPr lang="en-US" sz="788" dirty="0"/>
          </a:p>
        </p:txBody>
      </p:sp>
      <p:sp>
        <p:nvSpPr>
          <p:cNvPr id="13" name="Rectangle: Rounded Corners 135">
            <a:extLst>
              <a:ext uri="{FF2B5EF4-FFF2-40B4-BE49-F238E27FC236}">
                <a16:creationId xmlns="" xmlns:a16="http://schemas.microsoft.com/office/drawing/2014/main" id="{C753B238-A242-4C73-B4FF-46A9826E25DF}"/>
              </a:ext>
            </a:extLst>
          </p:cNvPr>
          <p:cNvSpPr/>
          <p:nvPr/>
        </p:nvSpPr>
        <p:spPr>
          <a:xfrm rot="16200000">
            <a:off x="2076160" y="705503"/>
            <a:ext cx="467435" cy="2920797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22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25B3A26-55AD-4E87-9585-36C7C16609F1}"/>
              </a:ext>
            </a:extLst>
          </p:cNvPr>
          <p:cNvSpPr/>
          <p:nvPr/>
        </p:nvSpPr>
        <p:spPr>
          <a:xfrm>
            <a:off x="5704095" y="2013686"/>
            <a:ext cx="813809" cy="221425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8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BC71A51-FFE5-42DD-AF9E-6A566942F3B8}"/>
              </a:ext>
            </a:extLst>
          </p:cNvPr>
          <p:cNvSpPr/>
          <p:nvPr/>
        </p:nvSpPr>
        <p:spPr>
          <a:xfrm>
            <a:off x="5741478" y="2038646"/>
            <a:ext cx="746978" cy="32572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Corr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0DEBEB23-88E1-4663-887B-7A42FB9FC4FC}"/>
              </a:ext>
            </a:extLst>
          </p:cNvPr>
          <p:cNvSpPr/>
          <p:nvPr/>
        </p:nvSpPr>
        <p:spPr>
          <a:xfrm>
            <a:off x="5740380" y="2465987"/>
            <a:ext cx="746978" cy="31866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Corr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AB3033F5-FA1B-4DA7-B6E7-7BF3F6A6BA2E}"/>
              </a:ext>
            </a:extLst>
          </p:cNvPr>
          <p:cNvSpPr/>
          <p:nvPr/>
        </p:nvSpPr>
        <p:spPr>
          <a:xfrm>
            <a:off x="5741479" y="3866969"/>
            <a:ext cx="746978" cy="32376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Corr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255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DDC00D7A-EBD4-4E1E-8C3E-1BA7AF252FC1}"/>
              </a:ext>
            </a:extLst>
          </p:cNvPr>
          <p:cNvSpPr txBox="1"/>
          <p:nvPr/>
        </p:nvSpPr>
        <p:spPr>
          <a:xfrm>
            <a:off x="59806" y="3181682"/>
            <a:ext cx="724878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25" dirty="0"/>
              <a:t>Key </a:t>
            </a:r>
          </a:p>
          <a:p>
            <a:pPr algn="ctr"/>
            <a:r>
              <a:rPr lang="en-US" sz="1125" dirty="0"/>
              <a:t>Guess </a:t>
            </a:r>
            <a:r>
              <a:rPr lang="el-GR" sz="1125" dirty="0"/>
              <a:t>α</a:t>
            </a:r>
            <a:endParaRPr lang="en-US" sz="1125" dirty="0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5725D02E-4A84-46CC-B63D-E2E43026BCAF}"/>
              </a:ext>
            </a:extLst>
          </p:cNvPr>
          <p:cNvSpPr/>
          <p:nvPr/>
        </p:nvSpPr>
        <p:spPr>
          <a:xfrm>
            <a:off x="5740381" y="3200102"/>
            <a:ext cx="746978" cy="32376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 err="1">
                <a:solidFill>
                  <a:schemeClr val="tx1"/>
                </a:solidFill>
                <a:latin typeface="Consolas" panose="020B0609020204030204" pitchFamily="49" charset="0"/>
              </a:rPr>
              <a:t>Corr</a:t>
            </a:r>
            <a:r>
              <a:rPr lang="en-US" sz="1350" baseline="-25000" dirty="0" err="1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l-GR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α</a:t>
            </a:r>
            <a:endParaRPr lang="en-US" sz="1350" baseline="30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Rectangle: Rounded Corners 135">
            <a:extLst>
              <a:ext uri="{FF2B5EF4-FFF2-40B4-BE49-F238E27FC236}">
                <a16:creationId xmlns="" xmlns:a16="http://schemas.microsoft.com/office/drawing/2014/main" id="{7FB2460B-8E77-4E92-B94F-F154E9A25F6F}"/>
              </a:ext>
            </a:extLst>
          </p:cNvPr>
          <p:cNvSpPr/>
          <p:nvPr/>
        </p:nvSpPr>
        <p:spPr>
          <a:xfrm rot="16200000">
            <a:off x="1726374" y="1521712"/>
            <a:ext cx="400618" cy="368718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22"/>
          </a:p>
        </p:txBody>
      </p:sp>
      <p:sp>
        <p:nvSpPr>
          <p:cNvPr id="26" name="Rectangle: Rounded Corners 135">
            <a:extLst>
              <a:ext uri="{FF2B5EF4-FFF2-40B4-BE49-F238E27FC236}">
                <a16:creationId xmlns="" xmlns:a16="http://schemas.microsoft.com/office/drawing/2014/main" id="{03B8E499-3CBC-416E-9FD9-569D9F6C8240}"/>
              </a:ext>
            </a:extLst>
          </p:cNvPr>
          <p:cNvSpPr/>
          <p:nvPr/>
        </p:nvSpPr>
        <p:spPr>
          <a:xfrm rot="16200000">
            <a:off x="5920090" y="2895910"/>
            <a:ext cx="400618" cy="93075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22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6429953-7A53-4215-B7D5-D9F323E09335}"/>
              </a:ext>
            </a:extLst>
          </p:cNvPr>
          <p:cNvSpPr txBox="1"/>
          <p:nvPr/>
        </p:nvSpPr>
        <p:spPr>
          <a:xfrm>
            <a:off x="4702518" y="3096892"/>
            <a:ext cx="10310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rgbClr val="FF0000"/>
                </a:solidFill>
              </a:rPr>
              <a:t>Maximum</a:t>
            </a:r>
            <a:br>
              <a:rPr lang="en-US" sz="1350" dirty="0">
                <a:solidFill>
                  <a:srgbClr val="FF0000"/>
                </a:solidFill>
              </a:rPr>
            </a:br>
            <a:r>
              <a:rPr lang="en-US" sz="1350" dirty="0">
                <a:solidFill>
                  <a:srgbClr val="FF0000"/>
                </a:solidFill>
              </a:rPr>
              <a:t>Correlation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2FDC4723-7105-4979-937A-0EC8C1672531}"/>
              </a:ext>
            </a:extLst>
          </p:cNvPr>
          <p:cNvSpPr/>
          <p:nvPr/>
        </p:nvSpPr>
        <p:spPr>
          <a:xfrm>
            <a:off x="906254" y="2464010"/>
            <a:ext cx="2776871" cy="32376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1,1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, A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1,2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, . . . . , A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1,N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DCF8279D-440F-4BAD-8B90-C160FD509FB5}"/>
              </a:ext>
            </a:extLst>
          </p:cNvPr>
          <p:cNvSpPr/>
          <p:nvPr/>
        </p:nvSpPr>
        <p:spPr>
          <a:xfrm>
            <a:off x="905924" y="3197512"/>
            <a:ext cx="2776871" cy="32376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 err="1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sz="1350" baseline="-25000" dirty="0" err="1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l-GR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α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,1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sz="1350" dirty="0" err="1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sz="1350" baseline="-25000" dirty="0" err="1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l-GR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α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,2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, . . . . , </a:t>
            </a:r>
            <a:r>
              <a:rPr lang="en-US" sz="1350" dirty="0" err="1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sz="1350" baseline="-25000" dirty="0" err="1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l-GR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α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,N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C843F5E0-1E98-4EC7-B750-A7F6E0F62B42}"/>
              </a:ext>
            </a:extLst>
          </p:cNvPr>
          <p:cNvSpPr/>
          <p:nvPr/>
        </p:nvSpPr>
        <p:spPr>
          <a:xfrm>
            <a:off x="905924" y="3872422"/>
            <a:ext cx="2776871" cy="32376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255,1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, A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255,2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, . . . . ,A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255,N</a:t>
            </a:r>
          </a:p>
        </p:txBody>
      </p:sp>
      <p:sp>
        <p:nvSpPr>
          <p:cNvPr id="33" name="Rectangle: Rounded Corners 135">
            <a:extLst>
              <a:ext uri="{FF2B5EF4-FFF2-40B4-BE49-F238E27FC236}">
                <a16:creationId xmlns="" xmlns:a16="http://schemas.microsoft.com/office/drawing/2014/main" id="{2826C43E-5511-46F5-914B-B0358C170652}"/>
              </a:ext>
            </a:extLst>
          </p:cNvPr>
          <p:cNvSpPr/>
          <p:nvPr/>
        </p:nvSpPr>
        <p:spPr>
          <a:xfrm rot="16200000">
            <a:off x="4404222" y="1464518"/>
            <a:ext cx="467437" cy="140276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22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9E3B2D4D-0BDC-4461-9490-0DD83AF9C6EF}"/>
              </a:ext>
            </a:extLst>
          </p:cNvPr>
          <p:cNvSpPr txBox="1"/>
          <p:nvPr/>
        </p:nvSpPr>
        <p:spPr>
          <a:xfrm rot="16200000">
            <a:off x="2198063" y="2628990"/>
            <a:ext cx="283535" cy="71558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350" b="1" dirty="0"/>
              <a:t>.</a:t>
            </a:r>
          </a:p>
          <a:p>
            <a:r>
              <a:rPr lang="en-US" sz="1350" b="1" dirty="0"/>
              <a:t>.</a:t>
            </a:r>
          </a:p>
          <a:p>
            <a:r>
              <a:rPr lang="en-US" sz="1350" b="1" dirty="0"/>
              <a:t>.</a:t>
            </a:r>
            <a:endParaRPr lang="en-US" sz="844" b="1" dirty="0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48E491BA-E86D-488A-A565-C0684C73CDB8}"/>
              </a:ext>
            </a:extLst>
          </p:cNvPr>
          <p:cNvSpPr txBox="1"/>
          <p:nvPr/>
        </p:nvSpPr>
        <p:spPr>
          <a:xfrm rot="16200000">
            <a:off x="2216266" y="3295009"/>
            <a:ext cx="283535" cy="71558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350" b="1" dirty="0"/>
              <a:t>.</a:t>
            </a:r>
          </a:p>
          <a:p>
            <a:r>
              <a:rPr lang="en-US" sz="1350" b="1" dirty="0"/>
              <a:t>.</a:t>
            </a:r>
          </a:p>
          <a:p>
            <a:r>
              <a:rPr lang="en-US" sz="1350" b="1" dirty="0"/>
              <a:t>.</a:t>
            </a:r>
            <a:endParaRPr lang="en-US" sz="844" b="1" dirty="0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0E77EFD-8C08-4DCD-83A1-BE8C184919E5}"/>
              </a:ext>
            </a:extLst>
          </p:cNvPr>
          <p:cNvSpPr txBox="1"/>
          <p:nvPr/>
        </p:nvSpPr>
        <p:spPr>
          <a:xfrm rot="16200000">
            <a:off x="5967729" y="2630318"/>
            <a:ext cx="283535" cy="71558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350" b="1" dirty="0"/>
              <a:t>.</a:t>
            </a:r>
          </a:p>
          <a:p>
            <a:r>
              <a:rPr lang="en-US" sz="1350" b="1" dirty="0"/>
              <a:t>.</a:t>
            </a:r>
          </a:p>
          <a:p>
            <a:r>
              <a:rPr lang="en-US" sz="1350" b="1" dirty="0"/>
              <a:t>.</a:t>
            </a:r>
            <a:endParaRPr lang="en-US" sz="844" b="1" dirty="0"/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3CBC2675-680F-406C-8665-A45EC34C8D3D}"/>
              </a:ext>
            </a:extLst>
          </p:cNvPr>
          <p:cNvSpPr txBox="1"/>
          <p:nvPr/>
        </p:nvSpPr>
        <p:spPr>
          <a:xfrm rot="16200000">
            <a:off x="5985933" y="3296337"/>
            <a:ext cx="283535" cy="71558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350" b="1" dirty="0"/>
              <a:t>.</a:t>
            </a:r>
          </a:p>
          <a:p>
            <a:r>
              <a:rPr lang="en-US" sz="1350" b="1" dirty="0"/>
              <a:t>.</a:t>
            </a:r>
          </a:p>
          <a:p>
            <a:r>
              <a:rPr lang="en-US" sz="1350" b="1" dirty="0"/>
              <a:t>.</a:t>
            </a:r>
            <a:endParaRPr lang="en-US" sz="844" b="1" dirty="0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3D5F6F47-EB7E-4900-9571-C558FD7B4BF1}"/>
              </a:ext>
            </a:extLst>
          </p:cNvPr>
          <p:cNvSpPr txBox="1"/>
          <p:nvPr/>
        </p:nvSpPr>
        <p:spPr>
          <a:xfrm>
            <a:off x="3948685" y="1501960"/>
            <a:ext cx="136774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Recorded</a:t>
            </a:r>
          </a:p>
          <a:p>
            <a:pPr algn="ctr"/>
            <a:r>
              <a:rPr lang="en-US" sz="1350" dirty="0"/>
              <a:t>Execution Time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39D058EB-E11C-4FDC-9EEF-EF9531BA72D4}"/>
              </a:ext>
            </a:extLst>
          </p:cNvPr>
          <p:cNvSpPr txBox="1"/>
          <p:nvPr/>
        </p:nvSpPr>
        <p:spPr>
          <a:xfrm>
            <a:off x="3703725" y="3101843"/>
            <a:ext cx="8771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rgbClr val="FF0000"/>
                </a:solidFill>
              </a:rPr>
              <a:t>Correct</a:t>
            </a:r>
          </a:p>
          <a:p>
            <a:pPr algn="ctr"/>
            <a:r>
              <a:rPr lang="en-US" sz="1350" dirty="0">
                <a:solidFill>
                  <a:srgbClr val="FF0000"/>
                </a:solidFill>
              </a:rPr>
              <a:t>Key Byte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F757F463-9101-4780-89C7-F5DA948BF3C6}"/>
              </a:ext>
            </a:extLst>
          </p:cNvPr>
          <p:cNvSpPr txBox="1"/>
          <p:nvPr/>
        </p:nvSpPr>
        <p:spPr>
          <a:xfrm>
            <a:off x="1235002" y="1684561"/>
            <a:ext cx="21179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# of Coalesced Accesses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EE762D9-42B3-4E58-B0F1-05EF2D0D949A}"/>
              </a:ext>
            </a:extLst>
          </p:cNvPr>
          <p:cNvSpPr txBox="1"/>
          <p:nvPr/>
        </p:nvSpPr>
        <p:spPr>
          <a:xfrm>
            <a:off x="5532747" y="1744264"/>
            <a:ext cx="11176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Correlations</a:t>
            </a:r>
          </a:p>
        </p:txBody>
      </p:sp>
    </p:spTree>
    <p:extLst>
      <p:ext uri="{BB962C8B-B14F-4D97-AF65-F5344CB8AC3E}">
        <p14:creationId xmlns:p14="http://schemas.microsoft.com/office/powerpoint/2010/main" val="69778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/>
      <p:bldP spid="4" grpId="0" animBg="1"/>
      <p:bldP spid="5" grpId="0" animBg="1"/>
      <p:bldP spid="6" grpId="0" animBg="1"/>
      <p:bldP spid="7" grpId="0"/>
      <p:bldP spid="9" grpId="0"/>
      <p:bldP spid="11" grpId="0"/>
      <p:bldP spid="13" grpId="0" animBg="1"/>
      <p:bldP spid="13" grpId="1" animBg="1"/>
      <p:bldP spid="14" grpId="0" animBg="1"/>
      <p:bldP spid="15" grpId="0" animBg="1"/>
      <p:bldP spid="17" grpId="0" animBg="1"/>
      <p:bldP spid="18" grpId="0" animBg="1"/>
      <p:bldP spid="22" grpId="0"/>
      <p:bldP spid="24" grpId="0" animBg="1"/>
      <p:bldP spid="25" grpId="0" animBg="1"/>
      <p:bldP spid="26" grpId="0" animBg="1"/>
      <p:bldP spid="29" grpId="0"/>
      <p:bldP spid="30" grpId="0" animBg="1"/>
      <p:bldP spid="31" grpId="0" animBg="1"/>
      <p:bldP spid="32" grpId="0" animBg="1"/>
      <p:bldP spid="33" grpId="0" animBg="1"/>
      <p:bldP spid="33" grpId="1" animBg="1"/>
      <p:bldP spid="37" grpId="0"/>
      <p:bldP spid="38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86F2B9-46B3-41DA-A2D9-C6867D71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550" dirty="0"/>
              <a:t>Simulating Timing Attack on our Set-up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="" xmlns:a16="http://schemas.microsoft.com/office/drawing/2014/main" id="{040A8336-9F89-4F6B-8A48-71A5D6D81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685800"/>
            <a:ext cx="6115050" cy="238270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B2B94D1-D22C-4466-9193-861B8C2DB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1" y="1281561"/>
            <a:ext cx="5174993" cy="305501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29747360-A11C-45C3-BA55-B67495A2423D}"/>
              </a:ext>
            </a:extLst>
          </p:cNvPr>
          <p:cNvSpPr/>
          <p:nvPr/>
        </p:nvSpPr>
        <p:spPr>
          <a:xfrm>
            <a:off x="1699781" y="2727245"/>
            <a:ext cx="3456405" cy="8173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4DEE170E-A51E-4927-BBFF-0C4CEF275FEE}"/>
              </a:ext>
            </a:extLst>
          </p:cNvPr>
          <p:cNvSpPr/>
          <p:nvPr/>
        </p:nvSpPr>
        <p:spPr>
          <a:xfrm>
            <a:off x="1915483" y="1598931"/>
            <a:ext cx="360042" cy="3356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24E6D4B-1C0D-45B1-8733-6CE8938AAB83}"/>
              </a:ext>
            </a:extLst>
          </p:cNvPr>
          <p:cNvSpPr txBox="1"/>
          <p:nvPr/>
        </p:nvSpPr>
        <p:spPr>
          <a:xfrm>
            <a:off x="2233779" y="1551257"/>
            <a:ext cx="1441420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>
                <a:solidFill>
                  <a:srgbClr val="FF0000"/>
                </a:solidFill>
              </a:rPr>
              <a:t>Correct guess</a:t>
            </a:r>
            <a:endParaRPr lang="en-US" sz="1013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AB41AB2-3178-46EE-BCE8-420CD88231A1}"/>
              </a:ext>
            </a:extLst>
          </p:cNvPr>
          <p:cNvSpPr txBox="1"/>
          <p:nvPr/>
        </p:nvSpPr>
        <p:spPr>
          <a:xfrm>
            <a:off x="2636908" y="2439211"/>
            <a:ext cx="1778051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>
                <a:solidFill>
                  <a:srgbClr val="FF0000"/>
                </a:solidFill>
              </a:rPr>
              <a:t>Incorrect guesses</a:t>
            </a:r>
            <a:endParaRPr lang="en-US" sz="1013" dirty="0">
              <a:solidFill>
                <a:srgbClr val="FF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5E78A2E0-F435-4994-9CB8-978C2970E80B}"/>
              </a:ext>
            </a:extLst>
          </p:cNvPr>
          <p:cNvSpPr/>
          <p:nvPr/>
        </p:nvSpPr>
        <p:spPr>
          <a:xfrm>
            <a:off x="79744" y="788841"/>
            <a:ext cx="6698512" cy="34039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75" b="1" dirty="0"/>
              <a:t>Why is Correlation Timing Attack possible?</a:t>
            </a:r>
          </a:p>
          <a:p>
            <a:pPr marL="257169" indent="-257169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i="1" dirty="0"/>
              <a:t>baseline attack</a:t>
            </a:r>
            <a:r>
              <a:rPr lang="en-US" dirty="0"/>
              <a:t> leverages the </a:t>
            </a:r>
            <a:r>
              <a:rPr lang="en-US" b="1" i="1" dirty="0"/>
              <a:t>deterministic</a:t>
            </a:r>
            <a:r>
              <a:rPr lang="en-US" dirty="0"/>
              <a:t> nature of the coalescing mechanism</a:t>
            </a:r>
          </a:p>
          <a:p>
            <a:pPr marL="257169" indent="-257169">
              <a:buFont typeface="Arial" panose="020B0604020202020204" pitchFamily="34" charset="0"/>
              <a:buChar char="•"/>
            </a:pPr>
            <a:r>
              <a:rPr lang="en-US" dirty="0"/>
              <a:t>AES key value affects the coalesced accesses</a:t>
            </a:r>
          </a:p>
          <a:p>
            <a:pPr marL="257169" indent="-257169">
              <a:buFont typeface="Arial" panose="020B0604020202020204" pitchFamily="34" charset="0"/>
              <a:buChar char="•"/>
            </a:pPr>
            <a:r>
              <a:rPr lang="en-US" dirty="0"/>
              <a:t># coalesced accesses affects the execution time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F8E2EC2F-E5A6-40F4-AFE0-216AFC1AC862}"/>
              </a:ext>
            </a:extLst>
          </p:cNvPr>
          <p:cNvSpPr/>
          <p:nvPr/>
        </p:nvSpPr>
        <p:spPr>
          <a:xfrm>
            <a:off x="79744" y="788841"/>
            <a:ext cx="6706481" cy="34039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75" b="1" dirty="0"/>
              <a:t>How to mitigate Correlation Timing Attacks on GPU?</a:t>
            </a:r>
          </a:p>
          <a:p>
            <a:pPr algn="ctr"/>
            <a:endParaRPr lang="en-US" sz="2475" b="1" dirty="0"/>
          </a:p>
          <a:p>
            <a:pPr algn="ctr"/>
            <a:r>
              <a:rPr lang="en-US" sz="2475" b="1" dirty="0"/>
              <a:t>Answer: By making it harder for the attacker to correctly calculate the number of coalesced accesses</a:t>
            </a:r>
          </a:p>
        </p:txBody>
      </p:sp>
    </p:spTree>
    <p:extLst>
      <p:ext uri="{BB962C8B-B14F-4D97-AF65-F5344CB8AC3E}">
        <p14:creationId xmlns:p14="http://schemas.microsoft.com/office/powerpoint/2010/main" val="61105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/>
      <p:bldP spid="10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71450" y="137455"/>
            <a:ext cx="6115050" cy="412805"/>
          </a:xfrm>
        </p:spPr>
        <p:txBody>
          <a:bodyPr/>
          <a:lstStyle/>
          <a:p>
            <a:r>
              <a:rPr lang="en-US" altLang="zh-CN" sz="2700" dirty="0"/>
              <a:t>Course Outline</a:t>
            </a:r>
          </a:p>
        </p:txBody>
      </p:sp>
      <p:sp>
        <p:nvSpPr>
          <p:cNvPr id="26419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228600" y="800101"/>
            <a:ext cx="6224588" cy="4483279"/>
          </a:xfrm>
        </p:spPr>
        <p:txBody>
          <a:bodyPr/>
          <a:lstStyle/>
          <a:p>
            <a:r>
              <a:rPr lang="en-US" sz="27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Lectures 1 and 2: Basics Concepts</a:t>
            </a:r>
          </a:p>
          <a:p>
            <a:pPr lvl="1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 Basics of GPU Programming</a:t>
            </a:r>
          </a:p>
          <a:p>
            <a:pPr lvl="1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 Basics of GPU Architecture</a:t>
            </a:r>
          </a:p>
          <a:p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Lecture 3: GPU Performance Bottlenecks</a:t>
            </a:r>
          </a:p>
          <a:p>
            <a:pPr lvl="1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 Memory Bottlenecks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Compute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Bottlenecks </a:t>
            </a:r>
          </a:p>
          <a:p>
            <a:pPr lvl="1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 Possible Software and Hardware Solutions</a:t>
            </a:r>
          </a:p>
          <a:p>
            <a:r>
              <a:rPr lang="en-US" sz="2700" dirty="0"/>
              <a:t> </a:t>
            </a:r>
            <a:r>
              <a:rPr lang="en-US" sz="2400" dirty="0"/>
              <a:t>Lecture 4: GPU Security Concerns</a:t>
            </a:r>
          </a:p>
          <a:p>
            <a:pPr lvl="1"/>
            <a:r>
              <a:rPr lang="en-US" altLang="zh-CN" sz="1800" dirty="0"/>
              <a:t> Timing channels</a:t>
            </a:r>
          </a:p>
          <a:p>
            <a:pPr lvl="1"/>
            <a:r>
              <a:rPr lang="en-US" altLang="zh-CN" sz="1800" dirty="0"/>
              <a:t> Possible Software and Hardware Solutions</a:t>
            </a:r>
          </a:p>
          <a:p>
            <a:pPr lvl="1"/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0021616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2C606F-E80F-4848-9E9D-AC6BD4F0D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Naïve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B93C25-1946-40E9-AB6C-654AA11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44" y="1219030"/>
            <a:ext cx="6698512" cy="2797394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Disable coalescing altogether?</a:t>
            </a:r>
          </a:p>
          <a:p>
            <a:pPr lvl="1"/>
            <a:r>
              <a:rPr lang="en-US" sz="1500" dirty="0"/>
              <a:t>Correlation drops to </a:t>
            </a:r>
            <a:r>
              <a:rPr lang="en-US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~</a:t>
            </a:r>
            <a:r>
              <a:rPr lang="en-US" sz="1500" dirty="0"/>
              <a:t>0</a:t>
            </a:r>
          </a:p>
          <a:p>
            <a:pPr lvl="1"/>
            <a:r>
              <a:rPr lang="en-US" sz="1500" dirty="0"/>
              <a:t>Correct key byte is indistinguishable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Up to </a:t>
            </a:r>
            <a:r>
              <a:rPr lang="en-US" sz="1800" dirty="0">
                <a:solidFill>
                  <a:srgbClr val="FF0000"/>
                </a:solidFill>
              </a:rPr>
              <a:t>178%</a:t>
            </a:r>
            <a:r>
              <a:rPr lang="en-US" sz="1800" dirty="0"/>
              <a:t> performance degradation</a:t>
            </a:r>
          </a:p>
          <a:p>
            <a:pPr lvl="1"/>
            <a:r>
              <a:rPr lang="en-US" sz="1500" dirty="0"/>
              <a:t>Degradation increases with plaintext size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D88E0B3-5EA0-423A-88B0-E89D18D92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111" y="1291754"/>
            <a:ext cx="3089813" cy="182404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="" xmlns:a16="http://schemas.microsoft.com/office/drawing/2014/main" id="{92B29736-5480-4751-9B31-970DFC80A59F}"/>
              </a:ext>
            </a:extLst>
          </p:cNvPr>
          <p:cNvSpPr/>
          <p:nvPr/>
        </p:nvSpPr>
        <p:spPr>
          <a:xfrm>
            <a:off x="4515472" y="2251921"/>
            <a:ext cx="360042" cy="3356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3636F94-2E33-4114-99C6-31065F939994}"/>
              </a:ext>
            </a:extLst>
          </p:cNvPr>
          <p:cNvSpPr txBox="1"/>
          <p:nvPr/>
        </p:nvSpPr>
        <p:spPr>
          <a:xfrm>
            <a:off x="5067614" y="1714198"/>
            <a:ext cx="1441420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>
                <a:solidFill>
                  <a:srgbClr val="FF0000"/>
                </a:solidFill>
              </a:rPr>
              <a:t>Correct guess</a:t>
            </a:r>
            <a:endParaRPr lang="en-US" sz="1013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15061502-41C4-4FDD-B5AD-F754F4120871}"/>
              </a:ext>
            </a:extLst>
          </p:cNvPr>
          <p:cNvCxnSpPr>
            <a:endCxn id="6" idx="0"/>
          </p:cNvCxnSpPr>
          <p:nvPr/>
        </p:nvCxnSpPr>
        <p:spPr>
          <a:xfrm flipH="1">
            <a:off x="4695493" y="1957392"/>
            <a:ext cx="372122" cy="2945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4ED06E78-3ACF-40B1-A43A-70C773804E8E}"/>
              </a:ext>
            </a:extLst>
          </p:cNvPr>
          <p:cNvSpPr/>
          <p:nvPr/>
        </p:nvSpPr>
        <p:spPr>
          <a:xfrm>
            <a:off x="741556" y="3728728"/>
            <a:ext cx="5386039" cy="5281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75" dirty="0">
                <a:solidFill>
                  <a:srgbClr val="FF0000"/>
                </a:solidFill>
              </a:rPr>
              <a:t>Naïve solution is Good for Security, Bad for Performance</a:t>
            </a:r>
          </a:p>
          <a:p>
            <a:pPr algn="ctr"/>
            <a:r>
              <a:rPr lang="en-US" sz="1575" dirty="0">
                <a:solidFill>
                  <a:srgbClr val="FF0000"/>
                </a:solidFill>
              </a:rPr>
              <a:t>Offers no tradeoff</a:t>
            </a:r>
            <a:endParaRPr lang="en-US" sz="1013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B91D047B-E46F-4B5A-A26F-7E970E2DDC57}"/>
              </a:ext>
            </a:extLst>
          </p:cNvPr>
          <p:cNvSpPr/>
          <p:nvPr/>
        </p:nvSpPr>
        <p:spPr>
          <a:xfrm>
            <a:off x="139861" y="858632"/>
            <a:ext cx="6587837" cy="34673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57169" indent="-257169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57169" indent="-257169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57169" indent="-257169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Targets the </a:t>
            </a:r>
            <a:r>
              <a:rPr lang="en-US" b="1" i="1" dirty="0">
                <a:solidFill>
                  <a:schemeClr val="bg1"/>
                </a:solidFill>
              </a:rPr>
              <a:t>deterministic</a:t>
            </a:r>
            <a:r>
              <a:rPr lang="en-US" dirty="0">
                <a:solidFill>
                  <a:schemeClr val="bg1"/>
                </a:solidFill>
              </a:rPr>
              <a:t> nature of the coalescing mechanism</a:t>
            </a:r>
          </a:p>
          <a:p>
            <a:pPr marL="514337" lvl="1" indent="-257169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chemeClr val="bg1"/>
                </a:solidFill>
              </a:rPr>
              <a:t>Fixed number of </a:t>
            </a:r>
            <a:r>
              <a:rPr lang="en-US" sz="1575" dirty="0" err="1">
                <a:solidFill>
                  <a:schemeClr val="bg1"/>
                </a:solidFill>
              </a:rPr>
              <a:t>subwarps</a:t>
            </a:r>
            <a:r>
              <a:rPr lang="en-US" sz="1575" dirty="0">
                <a:solidFill>
                  <a:schemeClr val="bg1"/>
                </a:solidFill>
              </a:rPr>
              <a:t> (or </a:t>
            </a:r>
            <a:r>
              <a:rPr lang="en-US" sz="1575" dirty="0" err="1">
                <a:solidFill>
                  <a:schemeClr val="bg1"/>
                </a:solidFill>
              </a:rPr>
              <a:t>subwavefronts</a:t>
            </a:r>
            <a:r>
              <a:rPr lang="en-US" sz="1575" dirty="0">
                <a:solidFill>
                  <a:schemeClr val="bg1"/>
                </a:solidFill>
              </a:rPr>
              <a:t>)</a:t>
            </a:r>
          </a:p>
          <a:p>
            <a:pPr marL="514337" lvl="1" indent="-257169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chemeClr val="bg1"/>
                </a:solidFill>
              </a:rPr>
              <a:t>Fixed sizes of </a:t>
            </a:r>
            <a:r>
              <a:rPr lang="en-US" sz="1575" dirty="0" err="1">
                <a:solidFill>
                  <a:schemeClr val="bg1"/>
                </a:solidFill>
              </a:rPr>
              <a:t>subwarp</a:t>
            </a:r>
            <a:r>
              <a:rPr lang="en-US" sz="1575" dirty="0">
                <a:solidFill>
                  <a:schemeClr val="bg1"/>
                </a:solidFill>
              </a:rPr>
              <a:t> (or </a:t>
            </a:r>
            <a:r>
              <a:rPr lang="en-US" sz="1575" dirty="0" err="1">
                <a:solidFill>
                  <a:schemeClr val="bg1"/>
                </a:solidFill>
              </a:rPr>
              <a:t>subwavefronts</a:t>
            </a:r>
            <a:r>
              <a:rPr lang="en-US" sz="1575" dirty="0">
                <a:solidFill>
                  <a:schemeClr val="bg1"/>
                </a:solidFill>
              </a:rPr>
              <a:t>)</a:t>
            </a:r>
          </a:p>
          <a:p>
            <a:pPr marL="514337" lvl="1" indent="-257169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chemeClr val="bg1"/>
                </a:solidFill>
              </a:rPr>
              <a:t>Deterministic mapping of the thread elements to </a:t>
            </a:r>
            <a:r>
              <a:rPr lang="en-US" sz="1575" dirty="0" err="1">
                <a:solidFill>
                  <a:schemeClr val="bg1"/>
                </a:solidFill>
              </a:rPr>
              <a:t>subwarps</a:t>
            </a:r>
            <a:r>
              <a:rPr lang="en-US" sz="1575" dirty="0">
                <a:solidFill>
                  <a:schemeClr val="bg1"/>
                </a:solidFill>
              </a:rPr>
              <a:t> (or </a:t>
            </a:r>
            <a:r>
              <a:rPr lang="en-US" sz="1575" dirty="0" err="1">
                <a:solidFill>
                  <a:schemeClr val="bg1"/>
                </a:solidFill>
              </a:rPr>
              <a:t>subwavefronts</a:t>
            </a:r>
            <a:r>
              <a:rPr lang="en-US" sz="1575" dirty="0">
                <a:solidFill>
                  <a:schemeClr val="bg1"/>
                </a:solidFill>
              </a:rPr>
              <a:t>)</a:t>
            </a:r>
          </a:p>
          <a:p>
            <a:pPr marL="514337" lvl="1" indent="-257169">
              <a:buFont typeface="Arial" panose="020B0604020202020204" pitchFamily="34" charset="0"/>
              <a:buChar char="•"/>
            </a:pPr>
            <a:endParaRPr lang="en-US" sz="1575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6C9154D-2BDE-485F-A02E-A4F132166D0A}"/>
              </a:ext>
            </a:extLst>
          </p:cNvPr>
          <p:cNvSpPr txBox="1"/>
          <p:nvPr/>
        </p:nvSpPr>
        <p:spPr>
          <a:xfrm>
            <a:off x="139862" y="1010091"/>
            <a:ext cx="6571174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</a:rPr>
              <a:t>RCoal </a:t>
            </a:r>
            <a:r>
              <a:rPr lang="en-US" sz="2700" dirty="0">
                <a:solidFill>
                  <a:schemeClr val="bg1"/>
                </a:solidFill>
              </a:rPr>
              <a:t>to mitigate the correlation timing</a:t>
            </a:r>
          </a:p>
          <a:p>
            <a:pPr algn="ctr"/>
            <a:r>
              <a:rPr lang="en-US" sz="2700" dirty="0">
                <a:solidFill>
                  <a:schemeClr val="bg1"/>
                </a:solidFill>
              </a:rPr>
              <a:t>attacks</a:t>
            </a:r>
          </a:p>
          <a:p>
            <a:pPr algn="ctr"/>
            <a:endParaRPr lang="en-US" sz="2700" dirty="0">
              <a:solidFill>
                <a:schemeClr val="bg1"/>
              </a:solidFill>
            </a:endParaRP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7921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  <p:bldP spid="4" grpId="0" animBg="1"/>
      <p:bldP spid="12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46DAD3-3893-4BF3-A028-95E76B774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59" y="161986"/>
            <a:ext cx="6115050" cy="332463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RCoal: Fixed Sized Subwarp (FSS)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AAA2CCE-B301-4710-9675-8E7136DB340E}"/>
              </a:ext>
            </a:extLst>
          </p:cNvPr>
          <p:cNvSpPr/>
          <p:nvPr/>
        </p:nvSpPr>
        <p:spPr>
          <a:xfrm>
            <a:off x="845857" y="2512953"/>
            <a:ext cx="172820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2F2D1AE-6725-410E-BDFE-41DEDA6172E5}"/>
              </a:ext>
            </a:extLst>
          </p:cNvPr>
          <p:cNvSpPr/>
          <p:nvPr/>
        </p:nvSpPr>
        <p:spPr>
          <a:xfrm>
            <a:off x="542683" y="3057867"/>
            <a:ext cx="581564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70A4774-B58E-4AC6-BB3C-05C2A0BE4162}"/>
              </a:ext>
            </a:extLst>
          </p:cNvPr>
          <p:cNvSpPr/>
          <p:nvPr/>
        </p:nvSpPr>
        <p:spPr>
          <a:xfrm>
            <a:off x="1123421" y="3057867"/>
            <a:ext cx="572874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C09094A-A58E-457F-9F8F-2738B0BCDD64}"/>
              </a:ext>
            </a:extLst>
          </p:cNvPr>
          <p:cNvSpPr/>
          <p:nvPr/>
        </p:nvSpPr>
        <p:spPr>
          <a:xfrm>
            <a:off x="1697604" y="3057867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5571A48-EF65-4C46-931D-94FE1B89B86C}"/>
              </a:ext>
            </a:extLst>
          </p:cNvPr>
          <p:cNvSpPr/>
          <p:nvPr/>
        </p:nvSpPr>
        <p:spPr>
          <a:xfrm>
            <a:off x="2270681" y="3057867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="" xmlns:a16="http://schemas.microsoft.com/office/drawing/2014/main" id="{08311D77-BE73-4E81-9F1D-04FE61D37776}"/>
              </a:ext>
            </a:extLst>
          </p:cNvPr>
          <p:cNvSpPr/>
          <p:nvPr/>
        </p:nvSpPr>
        <p:spPr>
          <a:xfrm>
            <a:off x="1529840" y="2283717"/>
            <a:ext cx="355077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80292F3F-01EF-4E4F-9812-1BE3B0447C7E}"/>
              </a:ext>
            </a:extLst>
          </p:cNvPr>
          <p:cNvSpPr/>
          <p:nvPr/>
        </p:nvSpPr>
        <p:spPr>
          <a:xfrm>
            <a:off x="548663" y="4011920"/>
            <a:ext cx="58122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D255AAC2-9B16-44EA-9DF7-075DF99AFC17}"/>
              </a:ext>
            </a:extLst>
          </p:cNvPr>
          <p:cNvSpPr/>
          <p:nvPr/>
        </p:nvSpPr>
        <p:spPr>
          <a:xfrm>
            <a:off x="1129404" y="4011920"/>
            <a:ext cx="571396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B01417E0-9DF7-4777-8EFC-C548EDBE2031}"/>
              </a:ext>
            </a:extLst>
          </p:cNvPr>
          <p:cNvSpPr/>
          <p:nvPr/>
        </p:nvSpPr>
        <p:spPr>
          <a:xfrm>
            <a:off x="1701283" y="4011920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B156314E-7632-46E1-BCB0-AD73EB648167}"/>
              </a:ext>
            </a:extLst>
          </p:cNvPr>
          <p:cNvSpPr/>
          <p:nvPr/>
        </p:nvSpPr>
        <p:spPr>
          <a:xfrm>
            <a:off x="2270886" y="4011920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A4BE8B87-432E-4E44-9FEF-F06D6E0D0F33}"/>
              </a:ext>
            </a:extLst>
          </p:cNvPr>
          <p:cNvSpPr txBox="1"/>
          <p:nvPr/>
        </p:nvSpPr>
        <p:spPr>
          <a:xfrm>
            <a:off x="486403" y="1131582"/>
            <a:ext cx="26209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7982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DEFAULT: number of </a:t>
            </a:r>
            <a:r>
              <a:rPr lang="en-US" sz="1350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BA8B4680-5A05-47A1-A5C6-6FEC1523058C}"/>
              </a:ext>
            </a:extLst>
          </p:cNvPr>
          <p:cNvSpPr/>
          <p:nvPr/>
        </p:nvSpPr>
        <p:spPr>
          <a:xfrm>
            <a:off x="132042" y="1410657"/>
            <a:ext cx="3182469" cy="8873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3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5434C32B-38F6-4117-89EF-ADAFF3CADAD2}"/>
              </a:ext>
            </a:extLst>
          </p:cNvPr>
          <p:cNvSpPr/>
          <p:nvPr/>
        </p:nvSpPr>
        <p:spPr>
          <a:xfrm>
            <a:off x="311669" y="1999965"/>
            <a:ext cx="697155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33572645-708A-4357-B8D7-807ED5F024EB}"/>
              </a:ext>
            </a:extLst>
          </p:cNvPr>
          <p:cNvSpPr/>
          <p:nvPr/>
        </p:nvSpPr>
        <p:spPr>
          <a:xfrm>
            <a:off x="311669" y="1472226"/>
            <a:ext cx="2790856" cy="2724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649A7BD2-4B12-4397-9C2B-A248F3E4860F}"/>
              </a:ext>
            </a:extLst>
          </p:cNvPr>
          <p:cNvSpPr/>
          <p:nvPr/>
        </p:nvSpPr>
        <p:spPr>
          <a:xfrm>
            <a:off x="1008977" y="2001551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CE5DDCB5-6D4E-4CF7-9DB4-26A3FB54BF2A}"/>
              </a:ext>
            </a:extLst>
          </p:cNvPr>
          <p:cNvSpPr/>
          <p:nvPr/>
        </p:nvSpPr>
        <p:spPr>
          <a:xfrm>
            <a:off x="1709303" y="2001941"/>
            <a:ext cx="698402" cy="2127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413425D-CAC6-4237-8E81-9E051795801F}"/>
              </a:ext>
            </a:extLst>
          </p:cNvPr>
          <p:cNvSpPr/>
          <p:nvPr/>
        </p:nvSpPr>
        <p:spPr>
          <a:xfrm>
            <a:off x="2405581" y="2002003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495FEF7A-7BDC-40DC-8838-6E00E75A46C0}"/>
              </a:ext>
            </a:extLst>
          </p:cNvPr>
          <p:cNvSpPr/>
          <p:nvPr/>
        </p:nvSpPr>
        <p:spPr>
          <a:xfrm>
            <a:off x="161463" y="1430526"/>
            <a:ext cx="3061106" cy="83216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="" xmlns:a16="http://schemas.microsoft.com/office/drawing/2014/main" id="{FBC21EA3-1FFA-4763-87C9-748182927980}"/>
              </a:ext>
            </a:extLst>
          </p:cNvPr>
          <p:cNvSpPr/>
          <p:nvPr/>
        </p:nvSpPr>
        <p:spPr>
          <a:xfrm>
            <a:off x="312065" y="1735935"/>
            <a:ext cx="697155" cy="26672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A8D1C291-17DA-4069-B750-C73AB7FA12EB}"/>
              </a:ext>
            </a:extLst>
          </p:cNvPr>
          <p:cNvSpPr/>
          <p:nvPr/>
        </p:nvSpPr>
        <p:spPr>
          <a:xfrm>
            <a:off x="1009028" y="1737621"/>
            <a:ext cx="699650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F1A8344D-6E17-4D93-8D2E-7E7F969D39FC}"/>
              </a:ext>
            </a:extLst>
          </p:cNvPr>
          <p:cNvSpPr/>
          <p:nvPr/>
        </p:nvSpPr>
        <p:spPr>
          <a:xfrm>
            <a:off x="1707533" y="1737621"/>
            <a:ext cx="697155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81CF2974-A5F4-4831-85A1-4DAACC13D687}"/>
              </a:ext>
            </a:extLst>
          </p:cNvPr>
          <p:cNvSpPr/>
          <p:nvPr/>
        </p:nvSpPr>
        <p:spPr>
          <a:xfrm>
            <a:off x="2405369" y="1736487"/>
            <a:ext cx="697155" cy="26603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83" name="Arrow: Down 82">
            <a:extLst>
              <a:ext uri="{FF2B5EF4-FFF2-40B4-BE49-F238E27FC236}">
                <a16:creationId xmlns="" xmlns:a16="http://schemas.microsoft.com/office/drawing/2014/main" id="{0C8CDE1D-9DBF-4699-952C-9E79951A3922}"/>
              </a:ext>
            </a:extLst>
          </p:cNvPr>
          <p:cNvSpPr/>
          <p:nvPr/>
        </p:nvSpPr>
        <p:spPr>
          <a:xfrm>
            <a:off x="1514477" y="2802418"/>
            <a:ext cx="355077" cy="21202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="" xmlns:a16="http://schemas.microsoft.com/office/drawing/2014/main" id="{CF6F58FE-4772-4176-8136-500B38CA552C}"/>
              </a:ext>
            </a:extLst>
          </p:cNvPr>
          <p:cNvSpPr/>
          <p:nvPr/>
        </p:nvSpPr>
        <p:spPr>
          <a:xfrm>
            <a:off x="548662" y="3550210"/>
            <a:ext cx="580877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3A7903AA-E10C-4BE5-9948-D4453B2766C6}"/>
              </a:ext>
            </a:extLst>
          </p:cNvPr>
          <p:cNvSpPr/>
          <p:nvPr/>
        </p:nvSpPr>
        <p:spPr>
          <a:xfrm>
            <a:off x="1129198" y="3550210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="" xmlns:a16="http://schemas.microsoft.com/office/drawing/2014/main" id="{E56BC163-3847-4AAC-96F2-9D214209238E}"/>
              </a:ext>
            </a:extLst>
          </p:cNvPr>
          <p:cNvSpPr/>
          <p:nvPr/>
        </p:nvSpPr>
        <p:spPr>
          <a:xfrm>
            <a:off x="1697400" y="3550210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="" xmlns:a16="http://schemas.microsoft.com/office/drawing/2014/main" id="{8E6673D2-6B9C-4BCB-8DAF-843FF388AE33}"/>
              </a:ext>
            </a:extLst>
          </p:cNvPr>
          <p:cNvSpPr/>
          <p:nvPr/>
        </p:nvSpPr>
        <p:spPr>
          <a:xfrm>
            <a:off x="2269993" y="3550210"/>
            <a:ext cx="576068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="" xmlns:a16="http://schemas.microsoft.com/office/drawing/2014/main" id="{0912FC26-4661-4F2E-806E-0B5DBAF7D8AD}"/>
              </a:ext>
            </a:extLst>
          </p:cNvPr>
          <p:cNvSpPr/>
          <p:nvPr/>
        </p:nvSpPr>
        <p:spPr>
          <a:xfrm>
            <a:off x="4288512" y="2512953"/>
            <a:ext cx="172820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="" xmlns:a16="http://schemas.microsoft.com/office/drawing/2014/main" id="{D8D9C434-7A7F-41E3-8E30-741BD3F8212F}"/>
              </a:ext>
            </a:extLst>
          </p:cNvPr>
          <p:cNvSpPr/>
          <p:nvPr/>
        </p:nvSpPr>
        <p:spPr>
          <a:xfrm>
            <a:off x="3985338" y="3057867"/>
            <a:ext cx="581564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="" xmlns:a16="http://schemas.microsoft.com/office/drawing/2014/main" id="{A1CBA86B-28A7-49DD-B3A2-D2550D8D47E5}"/>
              </a:ext>
            </a:extLst>
          </p:cNvPr>
          <p:cNvSpPr/>
          <p:nvPr/>
        </p:nvSpPr>
        <p:spPr>
          <a:xfrm>
            <a:off x="4566077" y="3057867"/>
            <a:ext cx="572874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="" xmlns:a16="http://schemas.microsoft.com/office/drawing/2014/main" id="{CB0FC01F-CF8F-409E-B7AD-ADD6DC66ABC1}"/>
              </a:ext>
            </a:extLst>
          </p:cNvPr>
          <p:cNvSpPr/>
          <p:nvPr/>
        </p:nvSpPr>
        <p:spPr>
          <a:xfrm>
            <a:off x="5140259" y="3057867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="" xmlns:a16="http://schemas.microsoft.com/office/drawing/2014/main" id="{37EDED38-AD73-4269-B614-CC46C515E28A}"/>
              </a:ext>
            </a:extLst>
          </p:cNvPr>
          <p:cNvSpPr/>
          <p:nvPr/>
        </p:nvSpPr>
        <p:spPr>
          <a:xfrm>
            <a:off x="5713336" y="3057867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97" name="Arrow: Down 96">
            <a:extLst>
              <a:ext uri="{FF2B5EF4-FFF2-40B4-BE49-F238E27FC236}">
                <a16:creationId xmlns="" xmlns:a16="http://schemas.microsoft.com/office/drawing/2014/main" id="{B59068CE-675A-4891-91FF-4EB43C41EAFF}"/>
              </a:ext>
            </a:extLst>
          </p:cNvPr>
          <p:cNvSpPr/>
          <p:nvPr/>
        </p:nvSpPr>
        <p:spPr>
          <a:xfrm>
            <a:off x="4972496" y="2283717"/>
            <a:ext cx="355077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C02F2D2B-F4E5-4A33-9D01-5517B9E001C6}"/>
              </a:ext>
            </a:extLst>
          </p:cNvPr>
          <p:cNvSpPr/>
          <p:nvPr/>
        </p:nvSpPr>
        <p:spPr>
          <a:xfrm>
            <a:off x="3991318" y="3375806"/>
            <a:ext cx="580877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="" xmlns:a16="http://schemas.microsoft.com/office/drawing/2014/main" id="{F06C5AF6-612D-4A75-AC55-352E908FDB2C}"/>
              </a:ext>
            </a:extLst>
          </p:cNvPr>
          <p:cNvSpPr/>
          <p:nvPr/>
        </p:nvSpPr>
        <p:spPr>
          <a:xfrm>
            <a:off x="4571854" y="3375806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="" xmlns:a16="http://schemas.microsoft.com/office/drawing/2014/main" id="{69CDB431-0D8F-4194-8CD5-ECD18C41D9F7}"/>
              </a:ext>
            </a:extLst>
          </p:cNvPr>
          <p:cNvSpPr/>
          <p:nvPr/>
        </p:nvSpPr>
        <p:spPr>
          <a:xfrm>
            <a:off x="5140055" y="3375806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CBE00FD2-8B61-4E19-B135-3B1FF3B5B526}"/>
              </a:ext>
            </a:extLst>
          </p:cNvPr>
          <p:cNvSpPr/>
          <p:nvPr/>
        </p:nvSpPr>
        <p:spPr>
          <a:xfrm>
            <a:off x="5712648" y="3375806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="" xmlns:a16="http://schemas.microsoft.com/office/drawing/2014/main" id="{F826D1E6-3C9D-47A7-A9AE-05D0390A74D1}"/>
              </a:ext>
            </a:extLst>
          </p:cNvPr>
          <p:cNvSpPr/>
          <p:nvPr/>
        </p:nvSpPr>
        <p:spPr>
          <a:xfrm>
            <a:off x="3991318" y="4011920"/>
            <a:ext cx="58122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="" xmlns:a16="http://schemas.microsoft.com/office/drawing/2014/main" id="{8B8E4718-C72C-4597-BC4A-1AC5CD3E5C27}"/>
              </a:ext>
            </a:extLst>
          </p:cNvPr>
          <p:cNvSpPr/>
          <p:nvPr/>
        </p:nvSpPr>
        <p:spPr>
          <a:xfrm>
            <a:off x="4572059" y="4011920"/>
            <a:ext cx="571396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="" xmlns:a16="http://schemas.microsoft.com/office/drawing/2014/main" id="{089F62E8-1BAD-4EED-805F-010E8A2601B6}"/>
              </a:ext>
            </a:extLst>
          </p:cNvPr>
          <p:cNvSpPr/>
          <p:nvPr/>
        </p:nvSpPr>
        <p:spPr>
          <a:xfrm>
            <a:off x="5143938" y="4011920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="" xmlns:a16="http://schemas.microsoft.com/office/drawing/2014/main" id="{C8B04515-50B5-4389-A03F-808A371F4C19}"/>
              </a:ext>
            </a:extLst>
          </p:cNvPr>
          <p:cNvSpPr/>
          <p:nvPr/>
        </p:nvSpPr>
        <p:spPr>
          <a:xfrm>
            <a:off x="5713541" y="4011920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="" xmlns:a16="http://schemas.microsoft.com/office/drawing/2014/main" id="{94625192-BFB9-4396-BA06-B374BE864AD7}"/>
              </a:ext>
            </a:extLst>
          </p:cNvPr>
          <p:cNvSpPr txBox="1"/>
          <p:nvPr/>
        </p:nvSpPr>
        <p:spPr>
          <a:xfrm>
            <a:off x="4071361" y="1131582"/>
            <a:ext cx="22439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7982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FSS: number of </a:t>
            </a:r>
            <a:r>
              <a:rPr lang="en-US" sz="1350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="" xmlns:a16="http://schemas.microsoft.com/office/drawing/2014/main" id="{5A13A7FA-AD67-4DE0-8283-A1B7400E6521}"/>
              </a:ext>
            </a:extLst>
          </p:cNvPr>
          <p:cNvSpPr/>
          <p:nvPr/>
        </p:nvSpPr>
        <p:spPr>
          <a:xfrm>
            <a:off x="3558920" y="1396974"/>
            <a:ext cx="3182469" cy="8873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3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="" xmlns:a16="http://schemas.microsoft.com/office/drawing/2014/main" id="{533301FE-3A86-4961-B0BC-8B37D43C1DF5}"/>
              </a:ext>
            </a:extLst>
          </p:cNvPr>
          <p:cNvSpPr/>
          <p:nvPr/>
        </p:nvSpPr>
        <p:spPr>
          <a:xfrm>
            <a:off x="3754324" y="1999965"/>
            <a:ext cx="697155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="" xmlns:a16="http://schemas.microsoft.com/office/drawing/2014/main" id="{D86FDBD2-EDD0-4988-82B3-BEF19F14E9B9}"/>
              </a:ext>
            </a:extLst>
          </p:cNvPr>
          <p:cNvSpPr/>
          <p:nvPr/>
        </p:nvSpPr>
        <p:spPr>
          <a:xfrm>
            <a:off x="3754720" y="1472553"/>
            <a:ext cx="1380038" cy="2648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="" xmlns:a16="http://schemas.microsoft.com/office/drawing/2014/main" id="{E60CE24A-69FC-4DDE-BBC2-DD4D33C8D01C}"/>
              </a:ext>
            </a:extLst>
          </p:cNvPr>
          <p:cNvSpPr/>
          <p:nvPr/>
        </p:nvSpPr>
        <p:spPr>
          <a:xfrm>
            <a:off x="4451632" y="2001551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="" xmlns:a16="http://schemas.microsoft.com/office/drawing/2014/main" id="{30968A23-97DF-4963-9116-A504F9031344}"/>
              </a:ext>
            </a:extLst>
          </p:cNvPr>
          <p:cNvSpPr/>
          <p:nvPr/>
        </p:nvSpPr>
        <p:spPr>
          <a:xfrm>
            <a:off x="5151958" y="2001941"/>
            <a:ext cx="698402" cy="2127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="" xmlns:a16="http://schemas.microsoft.com/office/drawing/2014/main" id="{C2242EA6-2EC6-438F-ACCC-666A3E6E91D6}"/>
              </a:ext>
            </a:extLst>
          </p:cNvPr>
          <p:cNvSpPr/>
          <p:nvPr/>
        </p:nvSpPr>
        <p:spPr>
          <a:xfrm>
            <a:off x="5150187" y="1472227"/>
            <a:ext cx="1394992" cy="2648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="" xmlns:a16="http://schemas.microsoft.com/office/drawing/2014/main" id="{04D7AEF0-E82E-4E33-83B7-3D5C968309F0}"/>
              </a:ext>
            </a:extLst>
          </p:cNvPr>
          <p:cNvSpPr/>
          <p:nvPr/>
        </p:nvSpPr>
        <p:spPr>
          <a:xfrm>
            <a:off x="5848237" y="2002003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="" xmlns:a16="http://schemas.microsoft.com/office/drawing/2014/main" id="{F5F34BD6-2DDF-417C-8035-60295001C312}"/>
              </a:ext>
            </a:extLst>
          </p:cNvPr>
          <p:cNvSpPr/>
          <p:nvPr/>
        </p:nvSpPr>
        <p:spPr>
          <a:xfrm>
            <a:off x="3754720" y="1735935"/>
            <a:ext cx="697155" cy="26672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="" xmlns:a16="http://schemas.microsoft.com/office/drawing/2014/main" id="{CECF1AB9-E7A4-4863-A9F3-F5E9C4E9C712}"/>
              </a:ext>
            </a:extLst>
          </p:cNvPr>
          <p:cNvSpPr/>
          <p:nvPr/>
        </p:nvSpPr>
        <p:spPr>
          <a:xfrm>
            <a:off x="4451683" y="1737621"/>
            <a:ext cx="699650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="" xmlns:a16="http://schemas.microsoft.com/office/drawing/2014/main" id="{C50FE077-9EA8-4DD3-820C-C68712CF4947}"/>
              </a:ext>
            </a:extLst>
          </p:cNvPr>
          <p:cNvSpPr/>
          <p:nvPr/>
        </p:nvSpPr>
        <p:spPr>
          <a:xfrm>
            <a:off x="5150188" y="1737621"/>
            <a:ext cx="697155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="" xmlns:a16="http://schemas.microsoft.com/office/drawing/2014/main" id="{7E5EF0A9-207E-42FF-9EFF-D07FB1261E55}"/>
              </a:ext>
            </a:extLst>
          </p:cNvPr>
          <p:cNvSpPr/>
          <p:nvPr/>
        </p:nvSpPr>
        <p:spPr>
          <a:xfrm>
            <a:off x="5848025" y="1736487"/>
            <a:ext cx="697155" cy="26603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121" name="Arrow: Down 120">
            <a:extLst>
              <a:ext uri="{FF2B5EF4-FFF2-40B4-BE49-F238E27FC236}">
                <a16:creationId xmlns="" xmlns:a16="http://schemas.microsoft.com/office/drawing/2014/main" id="{44C61CE2-BE27-4E12-BDFA-349F93CDFA92}"/>
              </a:ext>
            </a:extLst>
          </p:cNvPr>
          <p:cNvSpPr/>
          <p:nvPr/>
        </p:nvSpPr>
        <p:spPr>
          <a:xfrm>
            <a:off x="4957132" y="2802418"/>
            <a:ext cx="355077" cy="21202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="" xmlns:a16="http://schemas.microsoft.com/office/drawing/2014/main" id="{44A23AF1-1DAE-42C6-AC6F-9F975E24A985}"/>
              </a:ext>
            </a:extLst>
          </p:cNvPr>
          <p:cNvSpPr/>
          <p:nvPr/>
        </p:nvSpPr>
        <p:spPr>
          <a:xfrm>
            <a:off x="3991318" y="3693980"/>
            <a:ext cx="580877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="" xmlns:a16="http://schemas.microsoft.com/office/drawing/2014/main" id="{5F0DF246-F240-4164-8044-AC5A410323BF}"/>
              </a:ext>
            </a:extLst>
          </p:cNvPr>
          <p:cNvSpPr/>
          <p:nvPr/>
        </p:nvSpPr>
        <p:spPr>
          <a:xfrm>
            <a:off x="4571854" y="3693980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="" xmlns:a16="http://schemas.microsoft.com/office/drawing/2014/main" id="{8F955885-663A-4154-A0C7-729C9D9B4427}"/>
              </a:ext>
            </a:extLst>
          </p:cNvPr>
          <p:cNvSpPr/>
          <p:nvPr/>
        </p:nvSpPr>
        <p:spPr>
          <a:xfrm>
            <a:off x="5140055" y="3693980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="" xmlns:a16="http://schemas.microsoft.com/office/drawing/2014/main" id="{74C8E3DC-D971-429B-BB26-99C9C4581E27}"/>
              </a:ext>
            </a:extLst>
          </p:cNvPr>
          <p:cNvSpPr/>
          <p:nvPr/>
        </p:nvSpPr>
        <p:spPr>
          <a:xfrm>
            <a:off x="5712648" y="3693980"/>
            <a:ext cx="576068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="" xmlns:a16="http://schemas.microsoft.com/office/drawing/2014/main" id="{F812624E-3075-4732-A93E-D616C56F4CAA}"/>
              </a:ext>
            </a:extLst>
          </p:cNvPr>
          <p:cNvSpPr/>
          <p:nvPr/>
        </p:nvSpPr>
        <p:spPr>
          <a:xfrm>
            <a:off x="3927599" y="3327445"/>
            <a:ext cx="697042" cy="3703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5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="" xmlns:a16="http://schemas.microsoft.com/office/drawing/2014/main" id="{BFD73269-F1B5-4516-8045-5CB9EA6D2560}"/>
              </a:ext>
            </a:extLst>
          </p:cNvPr>
          <p:cNvSpPr/>
          <p:nvPr/>
        </p:nvSpPr>
        <p:spPr>
          <a:xfrm>
            <a:off x="5652161" y="3659910"/>
            <a:ext cx="697042" cy="3703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5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="" xmlns:a16="http://schemas.microsoft.com/office/drawing/2014/main" id="{1264F4B2-35F9-47BC-8685-3EA47D42C3D5}"/>
              </a:ext>
            </a:extLst>
          </p:cNvPr>
          <p:cNvSpPr/>
          <p:nvPr/>
        </p:nvSpPr>
        <p:spPr>
          <a:xfrm>
            <a:off x="5213782" y="1425331"/>
            <a:ext cx="1512178" cy="83216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4923EF51-800A-4893-911F-60B1A4BCEBFB}"/>
              </a:ext>
            </a:extLst>
          </p:cNvPr>
          <p:cNvSpPr/>
          <p:nvPr/>
        </p:nvSpPr>
        <p:spPr>
          <a:xfrm>
            <a:off x="3573018" y="1430526"/>
            <a:ext cx="1512177" cy="83216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3750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084 0 " pathEditMode="relative" ptsTypes="AA">
                                      <p:cBhvr>
                                        <p:cTn id="9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71605E-6 L -0.02083 -2.71605E-6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2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084 0 " pathEditMode="relative" ptsTypes="AA">
                                      <p:cBhvr>
                                        <p:cTn id="9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084 0 " pathEditMode="relative" ptsTypes="AA">
                                      <p:cBhvr>
                                        <p:cTn id="9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084 0 " pathEditMode="relative" ptsTypes="AA">
                                      <p:cBhvr>
                                        <p:cTn id="10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233 0 " pathEditMode="relative" ptsTypes="AAA">
                                      <p:cBhvr>
                                        <p:cTn id="10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71605E-6 L -4.16667E-6 0.00031 L 0.02327 -2.71605E-6 " pathEditMode="relative" rAng="0" ptsTypes="AAA">
                                      <p:cBhvr>
                                        <p:cTn id="10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3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233 0 " pathEditMode="relative" ptsTypes="AAA">
                                      <p:cBhvr>
                                        <p:cTn id="10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233 0 " pathEditMode="relative" ptsTypes="AAA">
                                      <p:cBhvr>
                                        <p:cTn id="10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233 0 " pathEditMode="relative" ptsTypes="AAA">
                                      <p:cBhvr>
                                        <p:cTn id="11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8" grpId="0" animBg="1"/>
      <p:bldP spid="19" grpId="0" animBg="1"/>
      <p:bldP spid="20" grpId="0" animBg="1"/>
      <p:bldP spid="21" grpId="0" animBg="1"/>
      <p:bldP spid="46" grpId="0"/>
      <p:bldP spid="52" grpId="0" animBg="1"/>
      <p:bldP spid="53" grpId="0" animBg="1"/>
      <p:bldP spid="54" grpId="0" animBg="1"/>
      <p:bldP spid="55" grpId="0" animBg="1"/>
      <p:bldP spid="57" grpId="0" animBg="1"/>
      <p:bldP spid="59" grpId="0" animBg="1"/>
      <p:bldP spid="61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/>
      <p:bldP spid="107" grpId="0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2" grpId="0" animBg="1"/>
      <p:bldP spid="123" grpId="0" animBg="1"/>
      <p:bldP spid="124" grpId="0" animBg="1"/>
      <p:bldP spid="125" grpId="0" animBg="1"/>
      <p:bldP spid="130" grpId="0" animBg="1"/>
      <p:bldP spid="131" grpId="0" animBg="1"/>
      <p:bldP spid="132" grpId="0" animBg="1"/>
      <p:bldP spid="1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F80CCD-EED6-4B23-B22C-DB2DA5C3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FSS Security against Baseline Attack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1A47CD5A-1811-4938-A090-11CBBF736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980" y="2598075"/>
            <a:ext cx="3492120" cy="2302940"/>
          </a:xfrm>
        </p:spPr>
      </p:pic>
      <p:sp>
        <p:nvSpPr>
          <p:cNvPr id="4" name="Arrow: Down 3">
            <a:extLst>
              <a:ext uri="{FF2B5EF4-FFF2-40B4-BE49-F238E27FC236}">
                <a16:creationId xmlns="" xmlns:a16="http://schemas.microsoft.com/office/drawing/2014/main" id="{99F4ED4F-5557-4C46-A1CE-8215C649305C}"/>
              </a:ext>
            </a:extLst>
          </p:cNvPr>
          <p:cNvSpPr/>
          <p:nvPr/>
        </p:nvSpPr>
        <p:spPr>
          <a:xfrm rot="18235355">
            <a:off x="5351755" y="2488793"/>
            <a:ext cx="196715" cy="1900499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14B0F576-4C35-4C32-95F1-A310552EEA73}"/>
              </a:ext>
            </a:extLst>
          </p:cNvPr>
          <p:cNvSpPr txBox="1">
            <a:spLocks/>
          </p:cNvSpPr>
          <p:nvPr/>
        </p:nvSpPr>
        <p:spPr>
          <a:xfrm>
            <a:off x="103245" y="813186"/>
            <a:ext cx="3711601" cy="2625856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Correlation between the number of coalesced accesses and the execution time </a:t>
            </a:r>
            <a:r>
              <a:rPr lang="en-US" sz="2000" b="1" dirty="0"/>
              <a:t>drops</a:t>
            </a:r>
          </a:p>
          <a:p>
            <a:r>
              <a:rPr lang="en-US" sz="2000" dirty="0"/>
              <a:t>Correct key byte is </a:t>
            </a:r>
            <a:r>
              <a:rPr lang="en-US" sz="2000" b="1" dirty="0"/>
              <a:t>harder to find</a:t>
            </a:r>
          </a:p>
          <a:p>
            <a:r>
              <a:rPr lang="en-US" sz="2000" b="1" dirty="0"/>
              <a:t>Improved</a:t>
            </a:r>
            <a:r>
              <a:rPr lang="en-US" sz="2000" dirty="0"/>
              <a:t> security </a:t>
            </a:r>
          </a:p>
        </p:txBody>
      </p:sp>
    </p:spTree>
    <p:extLst>
      <p:ext uri="{BB962C8B-B14F-4D97-AF65-F5344CB8AC3E}">
        <p14:creationId xmlns:p14="http://schemas.microsoft.com/office/powerpoint/2010/main" val="7721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791243-234A-4476-9CAC-6ED6C9BB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66" y="86630"/>
            <a:ext cx="6711215" cy="745629"/>
          </a:xfrm>
        </p:spPr>
        <p:txBody>
          <a:bodyPr>
            <a:normAutofit/>
          </a:bodyPr>
          <a:lstStyle/>
          <a:p>
            <a:r>
              <a:rPr lang="en-US" sz="2700" dirty="0"/>
              <a:t>FSS Performance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3BEC96CB-0EE1-48B4-899F-41CA6544E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83" y="1412831"/>
            <a:ext cx="2984251" cy="2019694"/>
          </a:xfrm>
        </p:spPr>
      </p:pic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CB90B5FE-EC9D-454A-8C9D-56B298027F9D}"/>
              </a:ext>
            </a:extLst>
          </p:cNvPr>
          <p:cNvSpPr txBox="1">
            <a:spLocks/>
          </p:cNvSpPr>
          <p:nvPr/>
        </p:nvSpPr>
        <p:spPr>
          <a:xfrm>
            <a:off x="260631" y="1491624"/>
            <a:ext cx="3528413" cy="2625856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75" dirty="0"/>
              <a:t>Memory accesses </a:t>
            </a:r>
            <a:r>
              <a:rPr lang="en-US" sz="1575" b="1" dirty="0"/>
              <a:t>increase</a:t>
            </a:r>
            <a:r>
              <a:rPr lang="en-US" sz="1575" dirty="0"/>
              <a:t> with number of </a:t>
            </a:r>
            <a:r>
              <a:rPr lang="en-US" sz="1575" dirty="0" err="1"/>
              <a:t>subwarps</a:t>
            </a:r>
            <a:endParaRPr lang="en-US" sz="1575" b="1" dirty="0"/>
          </a:p>
          <a:p>
            <a:r>
              <a:rPr lang="en-US" sz="1575" dirty="0"/>
              <a:t>Execution time </a:t>
            </a:r>
            <a:r>
              <a:rPr lang="en-US" sz="1575" b="1" dirty="0"/>
              <a:t>increases</a:t>
            </a:r>
            <a:r>
              <a:rPr lang="en-US" sz="1575" dirty="0"/>
              <a:t> with number of </a:t>
            </a:r>
            <a:r>
              <a:rPr lang="en-US" sz="1575" dirty="0" err="1"/>
              <a:t>subwarps</a:t>
            </a:r>
            <a:endParaRPr lang="en-US" sz="1575" b="1" dirty="0"/>
          </a:p>
          <a:p>
            <a:r>
              <a:rPr lang="en-US" sz="1575" dirty="0"/>
              <a:t>Performance </a:t>
            </a:r>
            <a:r>
              <a:rPr lang="en-US" sz="1575" b="1" dirty="0"/>
              <a:t>degrades</a:t>
            </a:r>
            <a:r>
              <a:rPr lang="en-US" sz="1575" dirty="0"/>
              <a:t> as number of </a:t>
            </a:r>
            <a:r>
              <a:rPr lang="en-US" sz="1575" dirty="0" err="1"/>
              <a:t>subwarp</a:t>
            </a:r>
            <a:r>
              <a:rPr lang="en-US" sz="1575" dirty="0"/>
              <a:t> increase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D51ED53A-0FE6-4A06-BD06-25403AB3055C}"/>
              </a:ext>
            </a:extLst>
          </p:cNvPr>
          <p:cNvSpPr/>
          <p:nvPr/>
        </p:nvSpPr>
        <p:spPr>
          <a:xfrm>
            <a:off x="980714" y="3579869"/>
            <a:ext cx="4896574" cy="53761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75" dirty="0">
                <a:solidFill>
                  <a:srgbClr val="FF0000"/>
                </a:solidFill>
              </a:rPr>
              <a:t>Can attacker still recover the AES key?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73209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52474A-82AA-4F39-AFD6-14EDDCB5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9" y="64470"/>
            <a:ext cx="6698511" cy="745629"/>
          </a:xfrm>
        </p:spPr>
        <p:txBody>
          <a:bodyPr>
            <a:normAutofit/>
          </a:bodyPr>
          <a:lstStyle/>
          <a:p>
            <a:r>
              <a:rPr lang="en-US" sz="2700" dirty="0"/>
              <a:t>FSS against FSS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7882EDC-18BA-45E3-B007-315842CD5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7" y="1157288"/>
            <a:ext cx="4586288" cy="955005"/>
          </a:xfrm>
        </p:spPr>
        <p:txBody>
          <a:bodyPr/>
          <a:lstStyle/>
          <a:p>
            <a:r>
              <a:rPr lang="en-US" sz="2100" dirty="0"/>
              <a:t>Attacker can figure out the number of </a:t>
            </a:r>
            <a:r>
              <a:rPr lang="en-US" sz="2100" dirty="0" err="1"/>
              <a:t>subwarps</a:t>
            </a:r>
            <a:endParaRPr lang="en-US" sz="21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0C53B4B-4991-4A17-B8AF-1BEC0D5455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1" b="-2"/>
          <a:stretch/>
        </p:blipFill>
        <p:spPr>
          <a:xfrm>
            <a:off x="3140968" y="1851666"/>
            <a:ext cx="3247109" cy="222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9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52474A-82AA-4F39-AFD6-14EDDCB5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12" y="72984"/>
            <a:ext cx="6698511" cy="745629"/>
          </a:xfrm>
        </p:spPr>
        <p:txBody>
          <a:bodyPr>
            <a:normAutofit/>
          </a:bodyPr>
          <a:lstStyle/>
          <a:p>
            <a:r>
              <a:rPr lang="en-US" sz="2700" dirty="0"/>
              <a:t>FSS against FSS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7882EDC-18BA-45E3-B007-315842CD5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7" y="1157288"/>
            <a:ext cx="4586288" cy="1746760"/>
          </a:xfrm>
        </p:spPr>
        <p:txBody>
          <a:bodyPr/>
          <a:lstStyle/>
          <a:p>
            <a:r>
              <a:rPr lang="en-US" sz="2100" dirty="0"/>
              <a:t>Attacker can figure out the number of </a:t>
            </a:r>
            <a:r>
              <a:rPr lang="en-US" sz="2100" dirty="0" err="1"/>
              <a:t>subwarps</a:t>
            </a:r>
            <a:endParaRPr lang="en-US" sz="2100" dirty="0"/>
          </a:p>
          <a:p>
            <a:r>
              <a:rPr lang="en-US" sz="2100" dirty="0"/>
              <a:t>Attacker can calculate per </a:t>
            </a:r>
            <a:r>
              <a:rPr lang="en-US" sz="2100" dirty="0" err="1"/>
              <a:t>subwarp</a:t>
            </a:r>
            <a:r>
              <a:rPr lang="en-US" sz="2100" dirty="0"/>
              <a:t> accesses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8FAA694-8672-42A4-A19E-50135A815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545" y="2652697"/>
            <a:ext cx="3699456" cy="206367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="" xmlns:a16="http://schemas.microsoft.com/office/drawing/2014/main" id="{08A20BEF-80C3-424B-9909-2436569C873D}"/>
              </a:ext>
            </a:extLst>
          </p:cNvPr>
          <p:cNvSpPr/>
          <p:nvPr/>
        </p:nvSpPr>
        <p:spPr>
          <a:xfrm>
            <a:off x="3709121" y="2821335"/>
            <a:ext cx="360042" cy="3356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EEF22E4-871C-4C51-A6E8-68916D45B78E}"/>
              </a:ext>
            </a:extLst>
          </p:cNvPr>
          <p:cNvSpPr txBox="1"/>
          <p:nvPr/>
        </p:nvSpPr>
        <p:spPr>
          <a:xfrm>
            <a:off x="4062381" y="2791105"/>
            <a:ext cx="1441420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>
                <a:solidFill>
                  <a:srgbClr val="FF0000"/>
                </a:solidFill>
              </a:rPr>
              <a:t>Correct guess</a:t>
            </a:r>
            <a:endParaRPr lang="en-US" sz="1013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6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99E1E3-2576-40E2-BC83-7B6E28692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4" y="620696"/>
            <a:ext cx="6698512" cy="642938"/>
          </a:xfrm>
        </p:spPr>
        <p:txBody>
          <a:bodyPr>
            <a:normAutofit/>
          </a:bodyPr>
          <a:lstStyle/>
          <a:p>
            <a:r>
              <a:rPr lang="en-US" sz="2700" dirty="0"/>
              <a:t>FSS against FSS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D7BC790-D2A2-4018-A206-FD50983E5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7" y="1157288"/>
            <a:ext cx="4586288" cy="838435"/>
          </a:xfrm>
        </p:spPr>
        <p:txBody>
          <a:bodyPr/>
          <a:lstStyle/>
          <a:p>
            <a:r>
              <a:rPr lang="en-US" sz="1800" dirty="0">
                <a:solidFill>
                  <a:srgbClr val="FF0000"/>
                </a:solidFill>
              </a:rPr>
              <a:t>Attack possible when the attacker can figure out number of </a:t>
            </a:r>
            <a:r>
              <a:rPr lang="en-US" sz="1800" dirty="0" err="1">
                <a:solidFill>
                  <a:srgbClr val="FF0000"/>
                </a:solidFill>
              </a:rPr>
              <a:t>subwarps</a:t>
            </a:r>
            <a:r>
              <a:rPr lang="en-US" sz="1800" dirty="0">
                <a:solidFill>
                  <a:srgbClr val="FF0000"/>
                </a:solidFill>
              </a:rPr>
              <a:t>!</a:t>
            </a:r>
          </a:p>
          <a:p>
            <a:pPr lvl="1"/>
            <a:r>
              <a:rPr lang="en-US" sz="1500" dirty="0"/>
              <a:t>Coalescing still deterministic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DA204230-75E3-4B71-AEDD-9AB492FB9967}"/>
              </a:ext>
            </a:extLst>
          </p:cNvPr>
          <p:cNvSpPr/>
          <p:nvPr/>
        </p:nvSpPr>
        <p:spPr>
          <a:xfrm>
            <a:off x="161479" y="838087"/>
            <a:ext cx="6587837" cy="34673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57169" indent="-257169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57169" indent="-257169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57169" indent="-257169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Targets the 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</a:rPr>
              <a:t>deterministic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nature of the coalescing mechanism</a:t>
            </a:r>
          </a:p>
          <a:p>
            <a:pPr marL="514337" lvl="1" indent="-257169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chemeClr val="accent1">
                    <a:lumMod val="50000"/>
                  </a:schemeClr>
                </a:solidFill>
              </a:rPr>
              <a:t>Fixed number of </a:t>
            </a:r>
            <a:r>
              <a:rPr lang="en-US" sz="1575" dirty="0" err="1">
                <a:solidFill>
                  <a:schemeClr val="accent1">
                    <a:lumMod val="50000"/>
                  </a:schemeClr>
                </a:solidFill>
              </a:rPr>
              <a:t>subwarps</a:t>
            </a:r>
            <a:endParaRPr lang="en-US" sz="1575" dirty="0">
              <a:solidFill>
                <a:schemeClr val="accent1">
                  <a:lumMod val="50000"/>
                </a:schemeClr>
              </a:solidFill>
            </a:endParaRPr>
          </a:p>
          <a:p>
            <a:pPr marL="514337" lvl="1" indent="-257169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chemeClr val="bg1"/>
                </a:solidFill>
              </a:rPr>
              <a:t>Fixed sizes of </a:t>
            </a:r>
            <a:r>
              <a:rPr lang="en-US" sz="1575" dirty="0" err="1">
                <a:solidFill>
                  <a:schemeClr val="bg1"/>
                </a:solidFill>
              </a:rPr>
              <a:t>subwarp</a:t>
            </a:r>
            <a:endParaRPr lang="en-US" sz="1575" dirty="0">
              <a:solidFill>
                <a:schemeClr val="bg1"/>
              </a:solidFill>
            </a:endParaRPr>
          </a:p>
          <a:p>
            <a:pPr marL="514337" lvl="1" indent="-257169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chemeClr val="accent1">
                    <a:lumMod val="50000"/>
                  </a:schemeClr>
                </a:solidFill>
              </a:rPr>
              <a:t>Deterministic mapping of the thread elements to </a:t>
            </a:r>
            <a:r>
              <a:rPr lang="en-US" sz="1575" dirty="0" err="1">
                <a:solidFill>
                  <a:schemeClr val="accent1">
                    <a:lumMod val="50000"/>
                  </a:schemeClr>
                </a:solidFill>
              </a:rPr>
              <a:t>subwarps</a:t>
            </a:r>
            <a:endParaRPr lang="en-US" sz="1575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4B5275E-1C9C-4114-9A44-201E2CFBF3DF}"/>
              </a:ext>
            </a:extLst>
          </p:cNvPr>
          <p:cNvSpPr txBox="1"/>
          <p:nvPr/>
        </p:nvSpPr>
        <p:spPr>
          <a:xfrm>
            <a:off x="161480" y="1292674"/>
            <a:ext cx="657117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</a:rPr>
              <a:t>RCoal </a:t>
            </a:r>
            <a:r>
              <a:rPr lang="en-US" sz="2700" dirty="0">
                <a:solidFill>
                  <a:schemeClr val="bg1"/>
                </a:solidFill>
              </a:rPr>
              <a:t>to mitigate the correlation timing</a:t>
            </a:r>
          </a:p>
          <a:p>
            <a:pPr algn="ctr"/>
            <a:r>
              <a:rPr lang="en-US" sz="2700" dirty="0">
                <a:solidFill>
                  <a:schemeClr val="bg1"/>
                </a:solidFill>
              </a:rPr>
              <a:t>attacks</a:t>
            </a: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4742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6A8209-18EE-4B5D-A0BB-6F849A0C0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4" y="682864"/>
            <a:ext cx="6698512" cy="642938"/>
          </a:xfrm>
        </p:spPr>
        <p:txBody>
          <a:bodyPr>
            <a:normAutofit/>
          </a:bodyPr>
          <a:lstStyle/>
          <a:p>
            <a:r>
              <a:rPr lang="en-US" sz="2700" dirty="0"/>
              <a:t>RCoal: Random Sized Subwarp (RSS)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69BFD6D-1F8D-4ACB-A682-D98C90114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685800"/>
            <a:ext cx="6115050" cy="238270"/>
          </a:xfrm>
        </p:spPr>
        <p:txBody>
          <a:bodyPr/>
          <a:lstStyle/>
          <a:p>
            <a:r>
              <a:rPr lang="en-US" dirty="0"/>
              <a:t>Size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70DCE12-951C-442A-9AAA-5B8C30228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42" y="1818241"/>
            <a:ext cx="1611351" cy="1157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A1548CE-3EF5-4087-8784-F0998035B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585" y="1778235"/>
            <a:ext cx="1561637" cy="11592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6399D67-B72C-42AD-802A-22DCECC3B6BB}"/>
              </a:ext>
            </a:extLst>
          </p:cNvPr>
          <p:cNvSpPr txBox="1"/>
          <p:nvPr/>
        </p:nvSpPr>
        <p:spPr>
          <a:xfrm>
            <a:off x="833044" y="2906579"/>
            <a:ext cx="1901483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/>
              <a:t>Normal Distribution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AC87E0C-7645-4DC2-BC32-B0EE583C5FA5}"/>
              </a:ext>
            </a:extLst>
          </p:cNvPr>
          <p:cNvSpPr txBox="1"/>
          <p:nvPr/>
        </p:nvSpPr>
        <p:spPr>
          <a:xfrm>
            <a:off x="4346344" y="2889392"/>
            <a:ext cx="1968809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/>
              <a:t>Skewed Distribution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6B96F153-1E5A-4A36-815E-1FD7D8B4D83D}"/>
              </a:ext>
            </a:extLst>
          </p:cNvPr>
          <p:cNvCxnSpPr/>
          <p:nvPr/>
        </p:nvCxnSpPr>
        <p:spPr>
          <a:xfrm>
            <a:off x="3429000" y="1754830"/>
            <a:ext cx="0" cy="24011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AD8D916-FC86-43BA-9C59-8F36FECDBFB2}"/>
              </a:ext>
            </a:extLst>
          </p:cNvPr>
          <p:cNvSpPr txBox="1"/>
          <p:nvPr/>
        </p:nvSpPr>
        <p:spPr>
          <a:xfrm>
            <a:off x="116613" y="3222286"/>
            <a:ext cx="3237746" cy="473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2876" indent="-192876">
              <a:buFont typeface="Arial" panose="020B0604020202020204" pitchFamily="34" charset="0"/>
              <a:buChar char="•"/>
            </a:pPr>
            <a:r>
              <a:rPr lang="en-US" sz="1238" dirty="0"/>
              <a:t>Mean of the distribution is same as FSS</a:t>
            </a:r>
          </a:p>
          <a:p>
            <a:pPr marL="192876" indent="-192876">
              <a:buFont typeface="Arial" panose="020B0604020202020204" pitchFamily="34" charset="0"/>
              <a:buChar char="•"/>
            </a:pPr>
            <a:r>
              <a:rPr lang="en-US" sz="1238" dirty="0"/>
              <a:t>Security and performance similar to FSS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620FA549-3DBC-46A4-816A-EE6742141730}"/>
              </a:ext>
            </a:extLst>
          </p:cNvPr>
          <p:cNvSpPr/>
          <p:nvPr/>
        </p:nvSpPr>
        <p:spPr>
          <a:xfrm>
            <a:off x="136351" y="1221366"/>
            <a:ext cx="6587837" cy="46620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We select RSS with Skewed Distribution</a:t>
            </a:r>
            <a:endParaRPr lang="en-US" sz="45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43A8BF2-9CC1-4383-B618-6BE8D76C50EC}"/>
              </a:ext>
            </a:extLst>
          </p:cNvPr>
          <p:cNvSpPr txBox="1"/>
          <p:nvPr/>
        </p:nvSpPr>
        <p:spPr>
          <a:xfrm>
            <a:off x="3418336" y="3200890"/>
            <a:ext cx="3520194" cy="854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2876" indent="-192876">
              <a:buFont typeface="Arial" panose="020B0604020202020204" pitchFamily="34" charset="0"/>
              <a:buChar char="•"/>
            </a:pPr>
            <a:r>
              <a:rPr lang="en-US" sz="1238" dirty="0"/>
              <a:t>Mean of the distribution is different than FSS</a:t>
            </a:r>
          </a:p>
          <a:p>
            <a:pPr marL="192876" indent="-192876">
              <a:buFont typeface="Arial" panose="020B0604020202020204" pitchFamily="34" charset="0"/>
              <a:buChar char="•"/>
            </a:pPr>
            <a:r>
              <a:rPr lang="en-US" sz="1238" dirty="0"/>
              <a:t>Large </a:t>
            </a:r>
            <a:r>
              <a:rPr lang="en-US" sz="1238" dirty="0" err="1"/>
              <a:t>subwarp</a:t>
            </a:r>
            <a:r>
              <a:rPr lang="en-US" sz="1238" dirty="0"/>
              <a:t> offers better coalescing</a:t>
            </a:r>
          </a:p>
          <a:p>
            <a:pPr marL="192876" indent="-192876">
              <a:buFont typeface="Arial" panose="020B0604020202020204" pitchFamily="34" charset="0"/>
              <a:buChar char="•"/>
            </a:pPr>
            <a:r>
              <a:rPr lang="en-US" sz="1238" dirty="0"/>
              <a:t>Improved security compared to FSS</a:t>
            </a:r>
          </a:p>
          <a:p>
            <a:pPr marL="192876" indent="-192876">
              <a:buFont typeface="Arial" panose="020B0604020202020204" pitchFamily="34" charset="0"/>
              <a:buChar char="•"/>
            </a:pPr>
            <a:r>
              <a:rPr lang="en-US" sz="1238" dirty="0"/>
              <a:t>Improved performance compared to FSS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5C325DB-8C4E-489B-B6BC-28A88DF60A52}"/>
              </a:ext>
            </a:extLst>
          </p:cNvPr>
          <p:cNvSpPr txBox="1"/>
          <p:nvPr/>
        </p:nvSpPr>
        <p:spPr>
          <a:xfrm>
            <a:off x="260629" y="2571751"/>
            <a:ext cx="623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9068384-98FE-40AE-A9A4-9CF673A872E5}"/>
              </a:ext>
            </a:extLst>
          </p:cNvPr>
          <p:cNvSpPr txBox="1"/>
          <p:nvPr/>
        </p:nvSpPr>
        <p:spPr>
          <a:xfrm>
            <a:off x="3806658" y="2696935"/>
            <a:ext cx="63831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6469" dirty="0">
              <a:solidFill>
                <a:srgbClr val="00B05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9A18520-6CA5-44CE-855D-E071EFAFEE3E}"/>
              </a:ext>
            </a:extLst>
          </p:cNvPr>
          <p:cNvSpPr txBox="1"/>
          <p:nvPr/>
        </p:nvSpPr>
        <p:spPr>
          <a:xfrm>
            <a:off x="161480" y="1292674"/>
            <a:ext cx="657117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</a:rPr>
              <a:t>RCoal </a:t>
            </a:r>
            <a:r>
              <a:rPr lang="en-US" sz="2700" dirty="0">
                <a:solidFill>
                  <a:schemeClr val="bg1"/>
                </a:solidFill>
              </a:rPr>
              <a:t>to mitigate the correlation timing</a:t>
            </a:r>
          </a:p>
          <a:p>
            <a:pPr algn="ctr"/>
            <a:r>
              <a:rPr lang="en-US" sz="2700" dirty="0">
                <a:solidFill>
                  <a:schemeClr val="bg1"/>
                </a:solidFill>
              </a:rPr>
              <a:t>attacks</a:t>
            </a:r>
          </a:p>
          <a:p>
            <a:endParaRPr lang="en-US" sz="13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73548D1E-7DD6-4E30-BE74-76CFCF931C20}"/>
              </a:ext>
            </a:extLst>
          </p:cNvPr>
          <p:cNvSpPr/>
          <p:nvPr/>
        </p:nvSpPr>
        <p:spPr>
          <a:xfrm>
            <a:off x="79745" y="805499"/>
            <a:ext cx="6698511" cy="34673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57169" indent="-257169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57169" indent="-257169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57169" indent="-257169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Targets the 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</a:rPr>
              <a:t>deterministic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nature of the coalescing mechanism</a:t>
            </a:r>
          </a:p>
          <a:p>
            <a:pPr marL="514337" lvl="1" indent="-257169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chemeClr val="accent1">
                    <a:lumMod val="50000"/>
                  </a:schemeClr>
                </a:solidFill>
              </a:rPr>
              <a:t>Fixed number of </a:t>
            </a:r>
            <a:r>
              <a:rPr lang="en-US" sz="1575" dirty="0" err="1">
                <a:solidFill>
                  <a:schemeClr val="accent1">
                    <a:lumMod val="50000"/>
                  </a:schemeClr>
                </a:solidFill>
              </a:rPr>
              <a:t>subwarps</a:t>
            </a:r>
            <a:endParaRPr lang="en-US" sz="1575" dirty="0">
              <a:solidFill>
                <a:schemeClr val="accent1">
                  <a:lumMod val="50000"/>
                </a:schemeClr>
              </a:solidFill>
            </a:endParaRPr>
          </a:p>
          <a:p>
            <a:pPr marL="514337" lvl="1" indent="-257169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chemeClr val="accent1">
                    <a:lumMod val="50000"/>
                  </a:schemeClr>
                </a:solidFill>
              </a:rPr>
              <a:t>Fixed sizes of </a:t>
            </a:r>
            <a:r>
              <a:rPr lang="en-US" sz="1575" dirty="0" err="1">
                <a:solidFill>
                  <a:schemeClr val="accent1">
                    <a:lumMod val="50000"/>
                  </a:schemeClr>
                </a:solidFill>
              </a:rPr>
              <a:t>subwarp</a:t>
            </a:r>
            <a:endParaRPr lang="en-US" sz="1575" dirty="0">
              <a:solidFill>
                <a:schemeClr val="accent1">
                  <a:lumMod val="50000"/>
                </a:schemeClr>
              </a:solidFill>
            </a:endParaRPr>
          </a:p>
          <a:p>
            <a:pPr marL="514337" lvl="1" indent="-257169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chemeClr val="bg1"/>
                </a:solidFill>
              </a:rPr>
              <a:t>Deterministic mapping of the thread elements to </a:t>
            </a:r>
            <a:r>
              <a:rPr lang="en-US" sz="1575" dirty="0" err="1">
                <a:solidFill>
                  <a:schemeClr val="bg1"/>
                </a:solidFill>
              </a:rPr>
              <a:t>subwarps</a:t>
            </a:r>
            <a:endParaRPr lang="en-US" sz="1575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EFE11D9-BC5D-40AA-8F70-93C94A0262AA}"/>
              </a:ext>
            </a:extLst>
          </p:cNvPr>
          <p:cNvSpPr txBox="1"/>
          <p:nvPr/>
        </p:nvSpPr>
        <p:spPr>
          <a:xfrm>
            <a:off x="275780" y="1406974"/>
            <a:ext cx="657117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</a:rPr>
              <a:t>RCoal </a:t>
            </a:r>
            <a:r>
              <a:rPr lang="en-US" sz="2700" dirty="0">
                <a:solidFill>
                  <a:schemeClr val="bg1"/>
                </a:solidFill>
              </a:rPr>
              <a:t>to mitigate the correlation timing</a:t>
            </a:r>
          </a:p>
          <a:p>
            <a:pPr algn="ctr"/>
            <a:r>
              <a:rPr lang="en-US" sz="2700" dirty="0">
                <a:solidFill>
                  <a:schemeClr val="bg1"/>
                </a:solidFill>
              </a:rPr>
              <a:t>attacks</a:t>
            </a: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0914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2" grpId="0" animBg="1"/>
      <p:bldP spid="15" grpId="0"/>
      <p:bldP spid="16" grpId="0"/>
      <p:bldP spid="21" grpId="0"/>
      <p:bldP spid="20" grpId="0" animBg="1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546398-7263-45BF-8DEF-F98EA72C7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7" y="119243"/>
            <a:ext cx="6496254" cy="332463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RCoal: Random-Threaded Subwarp (RTS)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3E51267-81A7-413B-BA20-626282C39FED}"/>
              </a:ext>
            </a:extLst>
          </p:cNvPr>
          <p:cNvSpPr txBox="1"/>
          <p:nvPr/>
        </p:nvSpPr>
        <p:spPr>
          <a:xfrm>
            <a:off x="701063" y="1132153"/>
            <a:ext cx="22439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7982"/>
            <a:r>
              <a:rPr lang="en-US" sz="1350" b="1" dirty="0">
                <a:solidFill>
                  <a:srgbClr val="FF0000"/>
                </a:solidFill>
                <a:latin typeface="Calibri" panose="020F0502020204030204"/>
              </a:rPr>
              <a:t>FSS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: number of </a:t>
            </a:r>
            <a:r>
              <a:rPr lang="en-US" sz="1350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CBDB2F14-5DA3-4960-AE14-DA8DE75771DF}"/>
              </a:ext>
            </a:extLst>
          </p:cNvPr>
          <p:cNvSpPr/>
          <p:nvPr/>
        </p:nvSpPr>
        <p:spPr>
          <a:xfrm>
            <a:off x="188621" y="1397545"/>
            <a:ext cx="3182469" cy="8873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3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CB82CC00-C984-4391-B163-A8F98CAC3E47}"/>
              </a:ext>
            </a:extLst>
          </p:cNvPr>
          <p:cNvSpPr/>
          <p:nvPr/>
        </p:nvSpPr>
        <p:spPr>
          <a:xfrm>
            <a:off x="271965" y="2000536"/>
            <a:ext cx="697155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ACD02529-B3CD-49CA-90E5-8E64764D05EE}"/>
              </a:ext>
            </a:extLst>
          </p:cNvPr>
          <p:cNvSpPr/>
          <p:nvPr/>
        </p:nvSpPr>
        <p:spPr>
          <a:xfrm>
            <a:off x="275123" y="2450869"/>
            <a:ext cx="697155" cy="2648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CAF349D1-9A54-4FE3-90F3-3B47E8B1CAA4}"/>
              </a:ext>
            </a:extLst>
          </p:cNvPr>
          <p:cNvSpPr/>
          <p:nvPr/>
        </p:nvSpPr>
        <p:spPr>
          <a:xfrm>
            <a:off x="1039010" y="2002122"/>
            <a:ext cx="700968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865A417E-0B8B-4272-83B4-130574AEB9E9}"/>
              </a:ext>
            </a:extLst>
          </p:cNvPr>
          <p:cNvSpPr/>
          <p:nvPr/>
        </p:nvSpPr>
        <p:spPr>
          <a:xfrm>
            <a:off x="1039060" y="2450542"/>
            <a:ext cx="699650" cy="2648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A19913B2-B900-4F8B-A876-028ECA4C3B44}"/>
              </a:ext>
            </a:extLst>
          </p:cNvPr>
          <p:cNvSpPr/>
          <p:nvPr/>
        </p:nvSpPr>
        <p:spPr>
          <a:xfrm>
            <a:off x="1815481" y="2002511"/>
            <a:ext cx="697195" cy="2127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A3AA3606-B850-40B0-B8E3-0EFC20B3898A}"/>
              </a:ext>
            </a:extLst>
          </p:cNvPr>
          <p:cNvSpPr/>
          <p:nvPr/>
        </p:nvSpPr>
        <p:spPr>
          <a:xfrm>
            <a:off x="1815481" y="2450542"/>
            <a:ext cx="697155" cy="2648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2A5C8758-8C09-4E0E-8266-9B9AFA745DA6}"/>
              </a:ext>
            </a:extLst>
          </p:cNvPr>
          <p:cNvSpPr/>
          <p:nvPr/>
        </p:nvSpPr>
        <p:spPr>
          <a:xfrm>
            <a:off x="2586391" y="2002575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2E7E1412-F71A-4021-8500-0499046676C3}"/>
              </a:ext>
            </a:extLst>
          </p:cNvPr>
          <p:cNvSpPr/>
          <p:nvPr/>
        </p:nvSpPr>
        <p:spPr>
          <a:xfrm>
            <a:off x="2586180" y="2452655"/>
            <a:ext cx="697155" cy="26159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72666A8A-5F4E-4A06-A5BF-A0863EE31DB4}"/>
              </a:ext>
            </a:extLst>
          </p:cNvPr>
          <p:cNvSpPr/>
          <p:nvPr/>
        </p:nvSpPr>
        <p:spPr>
          <a:xfrm>
            <a:off x="275123" y="1736506"/>
            <a:ext cx="697155" cy="26672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9A9D21B2-4F85-4595-AE83-F4DF8C171B6C}"/>
              </a:ext>
            </a:extLst>
          </p:cNvPr>
          <p:cNvSpPr/>
          <p:nvPr/>
        </p:nvSpPr>
        <p:spPr>
          <a:xfrm>
            <a:off x="1039060" y="1738192"/>
            <a:ext cx="699650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7D8AAA7B-7638-4819-877B-2A257B23861E}"/>
              </a:ext>
            </a:extLst>
          </p:cNvPr>
          <p:cNvSpPr/>
          <p:nvPr/>
        </p:nvSpPr>
        <p:spPr>
          <a:xfrm>
            <a:off x="1815481" y="1738192"/>
            <a:ext cx="697155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47606BFD-50A3-46CA-91BE-28049CE79457}"/>
              </a:ext>
            </a:extLst>
          </p:cNvPr>
          <p:cNvSpPr/>
          <p:nvPr/>
        </p:nvSpPr>
        <p:spPr>
          <a:xfrm>
            <a:off x="2586180" y="1737058"/>
            <a:ext cx="697155" cy="26603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9F95E80-6EBA-497F-BEC9-6A4A7918DAF2}"/>
              </a:ext>
            </a:extLst>
          </p:cNvPr>
          <p:cNvSpPr txBox="1"/>
          <p:nvPr/>
        </p:nvSpPr>
        <p:spPr>
          <a:xfrm>
            <a:off x="4085460" y="1132727"/>
            <a:ext cx="25927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7982"/>
            <a:r>
              <a:rPr lang="en-US" sz="1350" b="1" dirty="0">
                <a:solidFill>
                  <a:srgbClr val="FF0000"/>
                </a:solidFill>
                <a:latin typeface="Calibri" panose="020F0502020204030204"/>
              </a:rPr>
              <a:t>FSS+RTS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: number of </a:t>
            </a:r>
            <a:r>
              <a:rPr lang="en-US" sz="1350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754995CF-291F-4F73-A841-51154B478E87}"/>
              </a:ext>
            </a:extLst>
          </p:cNvPr>
          <p:cNvSpPr/>
          <p:nvPr/>
        </p:nvSpPr>
        <p:spPr>
          <a:xfrm>
            <a:off x="3573018" y="1398119"/>
            <a:ext cx="3182469" cy="8873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3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BF540EA6-58D1-4B63-AA0F-FD3427605F5A}"/>
              </a:ext>
            </a:extLst>
          </p:cNvPr>
          <p:cNvSpPr/>
          <p:nvPr/>
        </p:nvSpPr>
        <p:spPr>
          <a:xfrm>
            <a:off x="3659124" y="2001110"/>
            <a:ext cx="697155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68D67F8A-103A-4E0E-ABEB-48AAB3B33A4B}"/>
              </a:ext>
            </a:extLst>
          </p:cNvPr>
          <p:cNvSpPr/>
          <p:nvPr/>
        </p:nvSpPr>
        <p:spPr>
          <a:xfrm>
            <a:off x="4423406" y="2002696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83CA31A8-0E40-4B46-8379-4F83743A87B2}"/>
              </a:ext>
            </a:extLst>
          </p:cNvPr>
          <p:cNvSpPr/>
          <p:nvPr/>
        </p:nvSpPr>
        <p:spPr>
          <a:xfrm>
            <a:off x="5200457" y="2003086"/>
            <a:ext cx="696577" cy="2127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98DE09D8-2861-4543-8EA7-9926996D497F}"/>
              </a:ext>
            </a:extLst>
          </p:cNvPr>
          <p:cNvSpPr/>
          <p:nvPr/>
        </p:nvSpPr>
        <p:spPr>
          <a:xfrm>
            <a:off x="5970789" y="2003149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CB615167-DA62-400A-B656-BBC724BF1A6E}"/>
              </a:ext>
            </a:extLst>
          </p:cNvPr>
          <p:cNvSpPr/>
          <p:nvPr/>
        </p:nvSpPr>
        <p:spPr>
          <a:xfrm>
            <a:off x="3659520" y="1737081"/>
            <a:ext cx="697155" cy="26672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D52A377A-7DD6-43EE-B145-41C1A9521E70}"/>
              </a:ext>
            </a:extLst>
          </p:cNvPr>
          <p:cNvSpPr/>
          <p:nvPr/>
        </p:nvSpPr>
        <p:spPr>
          <a:xfrm>
            <a:off x="4423457" y="1738766"/>
            <a:ext cx="699650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84729925-8AE3-475E-92FA-92F7D476ACB2}"/>
              </a:ext>
            </a:extLst>
          </p:cNvPr>
          <p:cNvSpPr/>
          <p:nvPr/>
        </p:nvSpPr>
        <p:spPr>
          <a:xfrm>
            <a:off x="5199877" y="1738766"/>
            <a:ext cx="697155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32B72850-F626-4C91-93EE-E134D941F5EB}"/>
              </a:ext>
            </a:extLst>
          </p:cNvPr>
          <p:cNvSpPr/>
          <p:nvPr/>
        </p:nvSpPr>
        <p:spPr>
          <a:xfrm>
            <a:off x="5970576" y="1737632"/>
            <a:ext cx="697155" cy="26603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AE45D14C-4BA0-48B0-9103-51C5FF614F5F}"/>
              </a:ext>
            </a:extLst>
          </p:cNvPr>
          <p:cNvSpPr/>
          <p:nvPr/>
        </p:nvSpPr>
        <p:spPr>
          <a:xfrm>
            <a:off x="910129" y="2520569"/>
            <a:ext cx="172820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D38B1435-89BD-4E0D-994C-179F92C1E15D}"/>
              </a:ext>
            </a:extLst>
          </p:cNvPr>
          <p:cNvSpPr/>
          <p:nvPr/>
        </p:nvSpPr>
        <p:spPr>
          <a:xfrm>
            <a:off x="606955" y="3065483"/>
            <a:ext cx="581564" cy="28803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C60F6D7-941E-425E-9090-6EA279A49CE6}"/>
              </a:ext>
            </a:extLst>
          </p:cNvPr>
          <p:cNvSpPr/>
          <p:nvPr/>
        </p:nvSpPr>
        <p:spPr>
          <a:xfrm>
            <a:off x="1187694" y="3065483"/>
            <a:ext cx="572874" cy="28803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BD2C12BF-D236-467F-9C2F-5A36FD5B6F5B}"/>
              </a:ext>
            </a:extLst>
          </p:cNvPr>
          <p:cNvSpPr/>
          <p:nvPr/>
        </p:nvSpPr>
        <p:spPr>
          <a:xfrm>
            <a:off x="1761877" y="3065483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B08EB1E-47D3-4B42-85D4-F925F9050FB3}"/>
              </a:ext>
            </a:extLst>
          </p:cNvPr>
          <p:cNvSpPr/>
          <p:nvPr/>
        </p:nvSpPr>
        <p:spPr>
          <a:xfrm>
            <a:off x="2334954" y="3065483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60" name="Arrow: Down 59">
            <a:extLst>
              <a:ext uri="{FF2B5EF4-FFF2-40B4-BE49-F238E27FC236}">
                <a16:creationId xmlns="" xmlns:a16="http://schemas.microsoft.com/office/drawing/2014/main" id="{5118390E-1FC5-430B-95C1-2B5C52D3BCEF}"/>
              </a:ext>
            </a:extLst>
          </p:cNvPr>
          <p:cNvSpPr/>
          <p:nvPr/>
        </p:nvSpPr>
        <p:spPr>
          <a:xfrm>
            <a:off x="1594113" y="2291334"/>
            <a:ext cx="355077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="" xmlns:a16="http://schemas.microsoft.com/office/drawing/2014/main" id="{673F5387-750E-4160-8CB1-887B71FDF738}"/>
              </a:ext>
            </a:extLst>
          </p:cNvPr>
          <p:cNvSpPr/>
          <p:nvPr/>
        </p:nvSpPr>
        <p:spPr>
          <a:xfrm>
            <a:off x="1578749" y="2810034"/>
            <a:ext cx="355077" cy="21202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966DBD6F-D9E8-449D-825C-C477B74944FA}"/>
              </a:ext>
            </a:extLst>
          </p:cNvPr>
          <p:cNvSpPr/>
          <p:nvPr/>
        </p:nvSpPr>
        <p:spPr>
          <a:xfrm>
            <a:off x="612936" y="3508432"/>
            <a:ext cx="580877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FF867A26-26E4-460A-B474-477FFA7D8FDF}"/>
              </a:ext>
            </a:extLst>
          </p:cNvPr>
          <p:cNvSpPr/>
          <p:nvPr/>
        </p:nvSpPr>
        <p:spPr>
          <a:xfrm>
            <a:off x="1193471" y="3508432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CC91D1EA-18AA-44FC-90C2-5193D185E6F9}"/>
              </a:ext>
            </a:extLst>
          </p:cNvPr>
          <p:cNvSpPr/>
          <p:nvPr/>
        </p:nvSpPr>
        <p:spPr>
          <a:xfrm>
            <a:off x="1761673" y="3508432"/>
            <a:ext cx="576068" cy="28803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656E3C93-9056-4C84-9AA2-45187F00157E}"/>
              </a:ext>
            </a:extLst>
          </p:cNvPr>
          <p:cNvSpPr/>
          <p:nvPr/>
        </p:nvSpPr>
        <p:spPr>
          <a:xfrm>
            <a:off x="2334266" y="3508432"/>
            <a:ext cx="576068" cy="28803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="" xmlns:a16="http://schemas.microsoft.com/office/drawing/2014/main" id="{23408051-8A38-4F23-BD73-EF0355E6FDFB}"/>
              </a:ext>
            </a:extLst>
          </p:cNvPr>
          <p:cNvSpPr/>
          <p:nvPr/>
        </p:nvSpPr>
        <p:spPr>
          <a:xfrm>
            <a:off x="4296813" y="2519239"/>
            <a:ext cx="172820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="" xmlns:a16="http://schemas.microsoft.com/office/drawing/2014/main" id="{23281BDF-051B-4728-8084-B02F07AD32F7}"/>
              </a:ext>
            </a:extLst>
          </p:cNvPr>
          <p:cNvSpPr/>
          <p:nvPr/>
        </p:nvSpPr>
        <p:spPr>
          <a:xfrm>
            <a:off x="3993638" y="3064153"/>
            <a:ext cx="581564" cy="28803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81210C2B-9191-4939-940E-39BC0642073D}"/>
              </a:ext>
            </a:extLst>
          </p:cNvPr>
          <p:cNvSpPr/>
          <p:nvPr/>
        </p:nvSpPr>
        <p:spPr>
          <a:xfrm>
            <a:off x="4574377" y="3064153"/>
            <a:ext cx="572874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="" xmlns:a16="http://schemas.microsoft.com/office/drawing/2014/main" id="{039B0282-DBEF-4C3B-A8ED-E24C19453FC1}"/>
              </a:ext>
            </a:extLst>
          </p:cNvPr>
          <p:cNvSpPr/>
          <p:nvPr/>
        </p:nvSpPr>
        <p:spPr>
          <a:xfrm>
            <a:off x="5148560" y="3064153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F5BD0634-3312-40E5-B2B6-EEE4701597B1}"/>
              </a:ext>
            </a:extLst>
          </p:cNvPr>
          <p:cNvSpPr/>
          <p:nvPr/>
        </p:nvSpPr>
        <p:spPr>
          <a:xfrm>
            <a:off x="5721637" y="3064153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81" name="Arrow: Down 80">
            <a:extLst>
              <a:ext uri="{FF2B5EF4-FFF2-40B4-BE49-F238E27FC236}">
                <a16:creationId xmlns="" xmlns:a16="http://schemas.microsoft.com/office/drawing/2014/main" id="{DC0A31B3-DC39-41FF-8EF2-3AB9206872A9}"/>
              </a:ext>
            </a:extLst>
          </p:cNvPr>
          <p:cNvSpPr/>
          <p:nvPr/>
        </p:nvSpPr>
        <p:spPr>
          <a:xfrm>
            <a:off x="4980797" y="2290004"/>
            <a:ext cx="355077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Arrow: Down 81">
            <a:extLst>
              <a:ext uri="{FF2B5EF4-FFF2-40B4-BE49-F238E27FC236}">
                <a16:creationId xmlns="" xmlns:a16="http://schemas.microsoft.com/office/drawing/2014/main" id="{BED7619F-5A86-4C1B-9860-D42B4CEF2728}"/>
              </a:ext>
            </a:extLst>
          </p:cNvPr>
          <p:cNvSpPr/>
          <p:nvPr/>
        </p:nvSpPr>
        <p:spPr>
          <a:xfrm>
            <a:off x="4965432" y="2808704"/>
            <a:ext cx="355077" cy="21202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23514C2B-3B2B-4403-ABF7-47713C9FC2F0}"/>
              </a:ext>
            </a:extLst>
          </p:cNvPr>
          <p:cNvSpPr/>
          <p:nvPr/>
        </p:nvSpPr>
        <p:spPr>
          <a:xfrm>
            <a:off x="3999619" y="3384988"/>
            <a:ext cx="580877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7C74250B-4E27-4CC2-B953-C3BD8F42CBBC}"/>
              </a:ext>
            </a:extLst>
          </p:cNvPr>
          <p:cNvSpPr/>
          <p:nvPr/>
        </p:nvSpPr>
        <p:spPr>
          <a:xfrm>
            <a:off x="4580154" y="3384988"/>
            <a:ext cx="567719" cy="28803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="" xmlns:a16="http://schemas.microsoft.com/office/drawing/2014/main" id="{533EC7EB-8683-4A7C-B38A-47842819637D}"/>
              </a:ext>
            </a:extLst>
          </p:cNvPr>
          <p:cNvSpPr/>
          <p:nvPr/>
        </p:nvSpPr>
        <p:spPr>
          <a:xfrm>
            <a:off x="5148356" y="3384988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="" xmlns:a16="http://schemas.microsoft.com/office/drawing/2014/main" id="{76374404-F624-4542-8136-D521162F0524}"/>
              </a:ext>
            </a:extLst>
          </p:cNvPr>
          <p:cNvSpPr/>
          <p:nvPr/>
        </p:nvSpPr>
        <p:spPr>
          <a:xfrm>
            <a:off x="5720949" y="3384988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CB9CA37B-2A13-411A-B9F6-7C20C498236E}"/>
              </a:ext>
            </a:extLst>
          </p:cNvPr>
          <p:cNvSpPr/>
          <p:nvPr/>
        </p:nvSpPr>
        <p:spPr>
          <a:xfrm>
            <a:off x="3993638" y="3701172"/>
            <a:ext cx="581564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="" xmlns:a16="http://schemas.microsoft.com/office/drawing/2014/main" id="{7826A76A-9A06-4057-BA63-F4FBE79A54EF}"/>
              </a:ext>
            </a:extLst>
          </p:cNvPr>
          <p:cNvSpPr/>
          <p:nvPr/>
        </p:nvSpPr>
        <p:spPr>
          <a:xfrm>
            <a:off x="4574377" y="3701172"/>
            <a:ext cx="572874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F59A1599-F2AD-4474-82AB-DA8544175558}"/>
              </a:ext>
            </a:extLst>
          </p:cNvPr>
          <p:cNvSpPr/>
          <p:nvPr/>
        </p:nvSpPr>
        <p:spPr>
          <a:xfrm>
            <a:off x="5148560" y="3701172"/>
            <a:ext cx="576068" cy="28803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="" xmlns:a16="http://schemas.microsoft.com/office/drawing/2014/main" id="{CB883D91-A3FF-473C-932A-68FFA12E785C}"/>
              </a:ext>
            </a:extLst>
          </p:cNvPr>
          <p:cNvSpPr/>
          <p:nvPr/>
        </p:nvSpPr>
        <p:spPr>
          <a:xfrm>
            <a:off x="5721637" y="3701172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="" xmlns:a16="http://schemas.microsoft.com/office/drawing/2014/main" id="{7427D450-87CD-44EB-BEE0-0B1DCD1E3B9D}"/>
              </a:ext>
            </a:extLst>
          </p:cNvPr>
          <p:cNvSpPr/>
          <p:nvPr/>
        </p:nvSpPr>
        <p:spPr>
          <a:xfrm>
            <a:off x="3999619" y="4015919"/>
            <a:ext cx="580877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="" xmlns:a16="http://schemas.microsoft.com/office/drawing/2014/main" id="{6532E1BE-FBD9-4844-AFA1-1C01F7AD03A0}"/>
              </a:ext>
            </a:extLst>
          </p:cNvPr>
          <p:cNvSpPr/>
          <p:nvPr/>
        </p:nvSpPr>
        <p:spPr>
          <a:xfrm>
            <a:off x="4580154" y="4015919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="" xmlns:a16="http://schemas.microsoft.com/office/drawing/2014/main" id="{DF1FB22A-DADE-4445-A760-365C4F29BA24}"/>
              </a:ext>
            </a:extLst>
          </p:cNvPr>
          <p:cNvSpPr/>
          <p:nvPr/>
        </p:nvSpPr>
        <p:spPr>
          <a:xfrm>
            <a:off x="5148356" y="4015919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="" xmlns:a16="http://schemas.microsoft.com/office/drawing/2014/main" id="{11295D7D-D7BF-4F00-A2F3-7DE2EE148B59}"/>
              </a:ext>
            </a:extLst>
          </p:cNvPr>
          <p:cNvSpPr/>
          <p:nvPr/>
        </p:nvSpPr>
        <p:spPr>
          <a:xfrm>
            <a:off x="5720949" y="4015919"/>
            <a:ext cx="576068" cy="28803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="" xmlns:a16="http://schemas.microsoft.com/office/drawing/2014/main" id="{C10A3224-5166-47A5-9CA5-13E910EFBC80}"/>
              </a:ext>
            </a:extLst>
          </p:cNvPr>
          <p:cNvSpPr/>
          <p:nvPr/>
        </p:nvSpPr>
        <p:spPr>
          <a:xfrm>
            <a:off x="3675167" y="2451985"/>
            <a:ext cx="697155" cy="2648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="" xmlns:a16="http://schemas.microsoft.com/office/drawing/2014/main" id="{63435F1C-8DC5-4C57-8AC2-33F283962A52}"/>
              </a:ext>
            </a:extLst>
          </p:cNvPr>
          <p:cNvSpPr/>
          <p:nvPr/>
        </p:nvSpPr>
        <p:spPr>
          <a:xfrm>
            <a:off x="4439104" y="2451658"/>
            <a:ext cx="699650" cy="2648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C2859A9C-703B-4036-9B9A-501350329948}"/>
              </a:ext>
            </a:extLst>
          </p:cNvPr>
          <p:cNvSpPr/>
          <p:nvPr/>
        </p:nvSpPr>
        <p:spPr>
          <a:xfrm>
            <a:off x="5215526" y="2451658"/>
            <a:ext cx="697155" cy="2648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8FF1E23E-2090-4F26-A132-B1819C9020B2}"/>
              </a:ext>
            </a:extLst>
          </p:cNvPr>
          <p:cNvSpPr/>
          <p:nvPr/>
        </p:nvSpPr>
        <p:spPr>
          <a:xfrm>
            <a:off x="5986224" y="2453771"/>
            <a:ext cx="697155" cy="26159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25625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00741 L 4.58333E-6 -0.2530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9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0648 L -3.95833E-6 -0.2518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6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0.00648 L -4.79167E-6 -0.2518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00463 L -4.58333E-6 -0.2523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0.3345 -0.25347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19" y="-12685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L -0.11407 -0.2537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-12685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7.40741E-7 L -0.00222 -0.2537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12685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-0.22774 -0.25255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93" y="-1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1" grpId="0" animBg="1"/>
      <p:bldP spid="21" grpId="1" animBg="1"/>
      <p:bldP spid="22" grpId="0" animBg="1"/>
      <p:bldP spid="23" grpId="0" animBg="1"/>
      <p:bldP spid="23" grpId="1" animBg="1"/>
      <p:bldP spid="24" grpId="0" animBg="1"/>
      <p:bldP spid="25" grpId="0" animBg="1"/>
      <p:bldP spid="25" grpId="1" animBg="1"/>
      <p:bldP spid="26" grpId="0" animBg="1"/>
      <p:bldP spid="27" grpId="0" animBg="1"/>
      <p:bldP spid="27" grpId="1" animBg="1"/>
      <p:bldP spid="28" grpId="0" animBg="1"/>
      <p:bldP spid="29" grpId="0" animBg="1"/>
      <p:bldP spid="30" grpId="0" animBg="1"/>
      <p:bldP spid="31" grpId="0" animBg="1"/>
      <p:bldP spid="41" grpId="0"/>
      <p:bldP spid="42" grpId="0" animBg="1"/>
      <p:bldP spid="43" grpId="0" animBg="1"/>
      <p:bldP spid="45" grpId="0" animBg="1"/>
      <p:bldP spid="47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67" grpId="0" animBg="1"/>
      <p:bldP spid="67" grpId="1" animBg="1"/>
      <p:bldP spid="68" grpId="0" animBg="1"/>
      <p:bldP spid="68" grpId="1" animBg="1"/>
      <p:bldP spid="74" grpId="0" animBg="1"/>
      <p:bldP spid="74" grpId="1" animBg="1"/>
      <p:bldP spid="75" grpId="0" animBg="1"/>
      <p:bldP spid="75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546398-7263-45BF-8DEF-F98EA72C7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71" y="163130"/>
            <a:ext cx="6544435" cy="332463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RCoal: Random-Threaded Subwarp (RTS)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3E51267-81A7-413B-BA20-626282C39FED}"/>
              </a:ext>
            </a:extLst>
          </p:cNvPr>
          <p:cNvSpPr txBox="1"/>
          <p:nvPr/>
        </p:nvSpPr>
        <p:spPr>
          <a:xfrm>
            <a:off x="701062" y="1132153"/>
            <a:ext cx="22622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7982"/>
            <a:r>
              <a:rPr lang="en-US" sz="1350" b="1" dirty="0">
                <a:solidFill>
                  <a:srgbClr val="FF0000"/>
                </a:solidFill>
                <a:latin typeface="Calibri" panose="020F0502020204030204"/>
              </a:rPr>
              <a:t>RSS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: number of </a:t>
            </a:r>
            <a:r>
              <a:rPr lang="en-US" sz="1350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CBDB2F14-5DA3-4960-AE14-DA8DE75771DF}"/>
              </a:ext>
            </a:extLst>
          </p:cNvPr>
          <p:cNvSpPr/>
          <p:nvPr/>
        </p:nvSpPr>
        <p:spPr>
          <a:xfrm>
            <a:off x="188621" y="1397545"/>
            <a:ext cx="3182469" cy="8873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3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CB82CC00-C984-4391-B163-A8F98CAC3E47}"/>
              </a:ext>
            </a:extLst>
          </p:cNvPr>
          <p:cNvSpPr/>
          <p:nvPr/>
        </p:nvSpPr>
        <p:spPr>
          <a:xfrm>
            <a:off x="277109" y="2000536"/>
            <a:ext cx="697155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ACD02529-B3CD-49CA-90E5-8E64764D05EE}"/>
              </a:ext>
            </a:extLst>
          </p:cNvPr>
          <p:cNvSpPr/>
          <p:nvPr/>
        </p:nvSpPr>
        <p:spPr>
          <a:xfrm>
            <a:off x="275123" y="1473124"/>
            <a:ext cx="697155" cy="2648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CAF349D1-9A54-4FE3-90F3-3B47E8B1CAA4}"/>
              </a:ext>
            </a:extLst>
          </p:cNvPr>
          <p:cNvSpPr/>
          <p:nvPr/>
        </p:nvSpPr>
        <p:spPr>
          <a:xfrm>
            <a:off x="1039010" y="2002122"/>
            <a:ext cx="700968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865A417E-0B8B-4272-83B4-130574AEB9E9}"/>
              </a:ext>
            </a:extLst>
          </p:cNvPr>
          <p:cNvSpPr/>
          <p:nvPr/>
        </p:nvSpPr>
        <p:spPr>
          <a:xfrm>
            <a:off x="1039060" y="1472797"/>
            <a:ext cx="2244275" cy="2648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A19913B2-B900-4F8B-A876-028ECA4C3B44}"/>
              </a:ext>
            </a:extLst>
          </p:cNvPr>
          <p:cNvSpPr/>
          <p:nvPr/>
        </p:nvSpPr>
        <p:spPr>
          <a:xfrm>
            <a:off x="1815481" y="2002511"/>
            <a:ext cx="697195" cy="2127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2A5C8758-8C09-4E0E-8266-9B9AFA745DA6}"/>
              </a:ext>
            </a:extLst>
          </p:cNvPr>
          <p:cNvSpPr/>
          <p:nvPr/>
        </p:nvSpPr>
        <p:spPr>
          <a:xfrm>
            <a:off x="2586391" y="2002575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72666A8A-5F4E-4A06-A5BF-A0863EE31DB4}"/>
              </a:ext>
            </a:extLst>
          </p:cNvPr>
          <p:cNvSpPr/>
          <p:nvPr/>
        </p:nvSpPr>
        <p:spPr>
          <a:xfrm>
            <a:off x="275123" y="1736506"/>
            <a:ext cx="697155" cy="26672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9A9D21B2-4F85-4595-AE83-F4DF8C171B6C}"/>
              </a:ext>
            </a:extLst>
          </p:cNvPr>
          <p:cNvSpPr/>
          <p:nvPr/>
        </p:nvSpPr>
        <p:spPr>
          <a:xfrm>
            <a:off x="1039060" y="1738192"/>
            <a:ext cx="699650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7D8AAA7B-7638-4819-877B-2A257B23861E}"/>
              </a:ext>
            </a:extLst>
          </p:cNvPr>
          <p:cNvSpPr/>
          <p:nvPr/>
        </p:nvSpPr>
        <p:spPr>
          <a:xfrm>
            <a:off x="1815481" y="1738192"/>
            <a:ext cx="697155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47606BFD-50A3-46CA-91BE-28049CE79457}"/>
              </a:ext>
            </a:extLst>
          </p:cNvPr>
          <p:cNvSpPr/>
          <p:nvPr/>
        </p:nvSpPr>
        <p:spPr>
          <a:xfrm>
            <a:off x="2586180" y="1737058"/>
            <a:ext cx="697155" cy="26603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9F95E80-6EBA-497F-BEC9-6A4A7918DAF2}"/>
              </a:ext>
            </a:extLst>
          </p:cNvPr>
          <p:cNvSpPr txBox="1"/>
          <p:nvPr/>
        </p:nvSpPr>
        <p:spPr>
          <a:xfrm>
            <a:off x="4085461" y="1132727"/>
            <a:ext cx="26110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7982"/>
            <a:r>
              <a:rPr lang="en-US" sz="1350" b="1" dirty="0">
                <a:solidFill>
                  <a:srgbClr val="FF0000"/>
                </a:solidFill>
                <a:latin typeface="Calibri" panose="020F0502020204030204"/>
              </a:rPr>
              <a:t>RSS+RTS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: number of </a:t>
            </a:r>
            <a:r>
              <a:rPr lang="en-US" sz="1350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754995CF-291F-4F73-A841-51154B478E87}"/>
              </a:ext>
            </a:extLst>
          </p:cNvPr>
          <p:cNvSpPr/>
          <p:nvPr/>
        </p:nvSpPr>
        <p:spPr>
          <a:xfrm>
            <a:off x="3573018" y="1398119"/>
            <a:ext cx="3182469" cy="8873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3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BF540EA6-58D1-4B63-AA0F-FD3427605F5A}"/>
              </a:ext>
            </a:extLst>
          </p:cNvPr>
          <p:cNvSpPr/>
          <p:nvPr/>
        </p:nvSpPr>
        <p:spPr>
          <a:xfrm>
            <a:off x="4481481" y="1992127"/>
            <a:ext cx="697155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4DD61DB4-1A33-42D3-932C-4180CF718B43}"/>
              </a:ext>
            </a:extLst>
          </p:cNvPr>
          <p:cNvSpPr/>
          <p:nvPr/>
        </p:nvSpPr>
        <p:spPr>
          <a:xfrm>
            <a:off x="4481877" y="1464715"/>
            <a:ext cx="2193829" cy="2648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68D67F8A-103A-4E0E-ABEB-48AAB3B33A4B}"/>
              </a:ext>
            </a:extLst>
          </p:cNvPr>
          <p:cNvSpPr/>
          <p:nvPr/>
        </p:nvSpPr>
        <p:spPr>
          <a:xfrm>
            <a:off x="5253738" y="1993714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83CA31A8-0E40-4B46-8379-4F83743A87B2}"/>
              </a:ext>
            </a:extLst>
          </p:cNvPr>
          <p:cNvSpPr/>
          <p:nvPr/>
        </p:nvSpPr>
        <p:spPr>
          <a:xfrm>
            <a:off x="3683941" y="1992062"/>
            <a:ext cx="696577" cy="2127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2F85364F-280E-496C-8CBA-C9714D4332DC}"/>
              </a:ext>
            </a:extLst>
          </p:cNvPr>
          <p:cNvSpPr/>
          <p:nvPr/>
        </p:nvSpPr>
        <p:spPr>
          <a:xfrm>
            <a:off x="3683361" y="1462348"/>
            <a:ext cx="697155" cy="2648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98DE09D8-2861-4543-8EA7-9926996D497F}"/>
              </a:ext>
            </a:extLst>
          </p:cNvPr>
          <p:cNvSpPr/>
          <p:nvPr/>
        </p:nvSpPr>
        <p:spPr>
          <a:xfrm>
            <a:off x="5978764" y="1987199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CB615167-DA62-400A-B656-BBC724BF1A6E}"/>
              </a:ext>
            </a:extLst>
          </p:cNvPr>
          <p:cNvSpPr/>
          <p:nvPr/>
        </p:nvSpPr>
        <p:spPr>
          <a:xfrm>
            <a:off x="4481877" y="1728098"/>
            <a:ext cx="697155" cy="26672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D52A377A-7DD6-43EE-B145-41C1A9521E70}"/>
              </a:ext>
            </a:extLst>
          </p:cNvPr>
          <p:cNvSpPr/>
          <p:nvPr/>
        </p:nvSpPr>
        <p:spPr>
          <a:xfrm>
            <a:off x="5245814" y="1729783"/>
            <a:ext cx="699650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84729925-8AE3-475E-92FA-92F7D476ACB2}"/>
              </a:ext>
            </a:extLst>
          </p:cNvPr>
          <p:cNvSpPr/>
          <p:nvPr/>
        </p:nvSpPr>
        <p:spPr>
          <a:xfrm>
            <a:off x="3683361" y="1727742"/>
            <a:ext cx="697155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32B72850-F626-4C91-93EE-E134D941F5EB}"/>
              </a:ext>
            </a:extLst>
          </p:cNvPr>
          <p:cNvSpPr/>
          <p:nvPr/>
        </p:nvSpPr>
        <p:spPr>
          <a:xfrm>
            <a:off x="5978551" y="1721683"/>
            <a:ext cx="697155" cy="26603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AE45D14C-4BA0-48B0-9103-51C5FF614F5F}"/>
              </a:ext>
            </a:extLst>
          </p:cNvPr>
          <p:cNvSpPr/>
          <p:nvPr/>
        </p:nvSpPr>
        <p:spPr>
          <a:xfrm>
            <a:off x="910129" y="2520569"/>
            <a:ext cx="172820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D38B1435-89BD-4E0D-994C-179F92C1E15D}"/>
              </a:ext>
            </a:extLst>
          </p:cNvPr>
          <p:cNvSpPr/>
          <p:nvPr/>
        </p:nvSpPr>
        <p:spPr>
          <a:xfrm>
            <a:off x="606955" y="3065483"/>
            <a:ext cx="581564" cy="28803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C60F6D7-941E-425E-9090-6EA279A49CE6}"/>
              </a:ext>
            </a:extLst>
          </p:cNvPr>
          <p:cNvSpPr/>
          <p:nvPr/>
        </p:nvSpPr>
        <p:spPr>
          <a:xfrm>
            <a:off x="1187694" y="3065483"/>
            <a:ext cx="572874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BD2C12BF-D236-467F-9C2F-5A36FD5B6F5B}"/>
              </a:ext>
            </a:extLst>
          </p:cNvPr>
          <p:cNvSpPr/>
          <p:nvPr/>
        </p:nvSpPr>
        <p:spPr>
          <a:xfrm>
            <a:off x="1761877" y="3065483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B08EB1E-47D3-4B42-85D4-F925F9050FB3}"/>
              </a:ext>
            </a:extLst>
          </p:cNvPr>
          <p:cNvSpPr/>
          <p:nvPr/>
        </p:nvSpPr>
        <p:spPr>
          <a:xfrm>
            <a:off x="2334954" y="3065483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60" name="Arrow: Down 59">
            <a:extLst>
              <a:ext uri="{FF2B5EF4-FFF2-40B4-BE49-F238E27FC236}">
                <a16:creationId xmlns="" xmlns:a16="http://schemas.microsoft.com/office/drawing/2014/main" id="{5118390E-1FC5-430B-95C1-2B5C52D3BCEF}"/>
              </a:ext>
            </a:extLst>
          </p:cNvPr>
          <p:cNvSpPr/>
          <p:nvPr/>
        </p:nvSpPr>
        <p:spPr>
          <a:xfrm>
            <a:off x="1594113" y="2291334"/>
            <a:ext cx="355077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="" xmlns:a16="http://schemas.microsoft.com/office/drawing/2014/main" id="{673F5387-750E-4160-8CB1-887B71FDF738}"/>
              </a:ext>
            </a:extLst>
          </p:cNvPr>
          <p:cNvSpPr/>
          <p:nvPr/>
        </p:nvSpPr>
        <p:spPr>
          <a:xfrm>
            <a:off x="1578749" y="2810034"/>
            <a:ext cx="355077" cy="21202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966DBD6F-D9E8-449D-825C-C477B74944FA}"/>
              </a:ext>
            </a:extLst>
          </p:cNvPr>
          <p:cNvSpPr/>
          <p:nvPr/>
        </p:nvSpPr>
        <p:spPr>
          <a:xfrm>
            <a:off x="612936" y="3371984"/>
            <a:ext cx="580877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FF867A26-26E4-460A-B474-477FFA7D8FDF}"/>
              </a:ext>
            </a:extLst>
          </p:cNvPr>
          <p:cNvSpPr/>
          <p:nvPr/>
        </p:nvSpPr>
        <p:spPr>
          <a:xfrm>
            <a:off x="1193471" y="3371984"/>
            <a:ext cx="567719" cy="28803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CC91D1EA-18AA-44FC-90C2-5193D185E6F9}"/>
              </a:ext>
            </a:extLst>
          </p:cNvPr>
          <p:cNvSpPr/>
          <p:nvPr/>
        </p:nvSpPr>
        <p:spPr>
          <a:xfrm>
            <a:off x="1761673" y="3371984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656E3C93-9056-4C84-9AA2-45187F00157E}"/>
              </a:ext>
            </a:extLst>
          </p:cNvPr>
          <p:cNvSpPr/>
          <p:nvPr/>
        </p:nvSpPr>
        <p:spPr>
          <a:xfrm>
            <a:off x="2334266" y="3371984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="" xmlns:a16="http://schemas.microsoft.com/office/drawing/2014/main" id="{23408051-8A38-4F23-BD73-EF0355E6FDFB}"/>
              </a:ext>
            </a:extLst>
          </p:cNvPr>
          <p:cNvSpPr/>
          <p:nvPr/>
        </p:nvSpPr>
        <p:spPr>
          <a:xfrm>
            <a:off x="4296813" y="2519239"/>
            <a:ext cx="172820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81" name="Arrow: Down 80">
            <a:extLst>
              <a:ext uri="{FF2B5EF4-FFF2-40B4-BE49-F238E27FC236}">
                <a16:creationId xmlns="" xmlns:a16="http://schemas.microsoft.com/office/drawing/2014/main" id="{DC0A31B3-DC39-41FF-8EF2-3AB9206872A9}"/>
              </a:ext>
            </a:extLst>
          </p:cNvPr>
          <p:cNvSpPr/>
          <p:nvPr/>
        </p:nvSpPr>
        <p:spPr>
          <a:xfrm>
            <a:off x="4980797" y="2290004"/>
            <a:ext cx="355077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Arrow: Down 81">
            <a:extLst>
              <a:ext uri="{FF2B5EF4-FFF2-40B4-BE49-F238E27FC236}">
                <a16:creationId xmlns="" xmlns:a16="http://schemas.microsoft.com/office/drawing/2014/main" id="{BED7619F-5A86-4C1B-9860-D42B4CEF2728}"/>
              </a:ext>
            </a:extLst>
          </p:cNvPr>
          <p:cNvSpPr/>
          <p:nvPr/>
        </p:nvSpPr>
        <p:spPr>
          <a:xfrm>
            <a:off x="4965432" y="2808704"/>
            <a:ext cx="355077" cy="21202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23514C2B-3B2B-4403-ABF7-47713C9FC2F0}"/>
              </a:ext>
            </a:extLst>
          </p:cNvPr>
          <p:cNvSpPr/>
          <p:nvPr/>
        </p:nvSpPr>
        <p:spPr>
          <a:xfrm>
            <a:off x="3999619" y="3061523"/>
            <a:ext cx="580877" cy="28803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7C74250B-4E27-4CC2-B953-C3BD8F42CBBC}"/>
              </a:ext>
            </a:extLst>
          </p:cNvPr>
          <p:cNvSpPr/>
          <p:nvPr/>
        </p:nvSpPr>
        <p:spPr>
          <a:xfrm>
            <a:off x="4580154" y="3061523"/>
            <a:ext cx="567719" cy="28803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="" xmlns:a16="http://schemas.microsoft.com/office/drawing/2014/main" id="{533EC7EB-8683-4A7C-B38A-47842819637D}"/>
              </a:ext>
            </a:extLst>
          </p:cNvPr>
          <p:cNvSpPr/>
          <p:nvPr/>
        </p:nvSpPr>
        <p:spPr>
          <a:xfrm>
            <a:off x="5148356" y="3061523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="" xmlns:a16="http://schemas.microsoft.com/office/drawing/2014/main" id="{76374404-F624-4542-8136-D521162F0524}"/>
              </a:ext>
            </a:extLst>
          </p:cNvPr>
          <p:cNvSpPr/>
          <p:nvPr/>
        </p:nvSpPr>
        <p:spPr>
          <a:xfrm>
            <a:off x="5720949" y="3061523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CB9CA37B-2A13-411A-B9F6-7C20C498236E}"/>
              </a:ext>
            </a:extLst>
          </p:cNvPr>
          <p:cNvSpPr/>
          <p:nvPr/>
        </p:nvSpPr>
        <p:spPr>
          <a:xfrm>
            <a:off x="3998782" y="3369559"/>
            <a:ext cx="581564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="" xmlns:a16="http://schemas.microsoft.com/office/drawing/2014/main" id="{7826A76A-9A06-4057-BA63-F4FBE79A54EF}"/>
              </a:ext>
            </a:extLst>
          </p:cNvPr>
          <p:cNvSpPr/>
          <p:nvPr/>
        </p:nvSpPr>
        <p:spPr>
          <a:xfrm>
            <a:off x="4574377" y="3369559"/>
            <a:ext cx="572874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F59A1599-F2AD-4474-82AB-DA8544175558}"/>
              </a:ext>
            </a:extLst>
          </p:cNvPr>
          <p:cNvSpPr/>
          <p:nvPr/>
        </p:nvSpPr>
        <p:spPr>
          <a:xfrm>
            <a:off x="5148560" y="3369559"/>
            <a:ext cx="576068" cy="28803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="" xmlns:a16="http://schemas.microsoft.com/office/drawing/2014/main" id="{CB883D91-A3FF-473C-932A-68FFA12E785C}"/>
              </a:ext>
            </a:extLst>
          </p:cNvPr>
          <p:cNvSpPr/>
          <p:nvPr/>
        </p:nvSpPr>
        <p:spPr>
          <a:xfrm>
            <a:off x="5721637" y="3369559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="" xmlns:a16="http://schemas.microsoft.com/office/drawing/2014/main" id="{7427D450-87CD-44EB-BEE0-0B1DCD1E3B9D}"/>
              </a:ext>
            </a:extLst>
          </p:cNvPr>
          <p:cNvSpPr/>
          <p:nvPr/>
        </p:nvSpPr>
        <p:spPr>
          <a:xfrm>
            <a:off x="3999619" y="3678167"/>
            <a:ext cx="580877" cy="28803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="" xmlns:a16="http://schemas.microsoft.com/office/drawing/2014/main" id="{6532E1BE-FBD9-4844-AFA1-1C01F7AD03A0}"/>
              </a:ext>
            </a:extLst>
          </p:cNvPr>
          <p:cNvSpPr/>
          <p:nvPr/>
        </p:nvSpPr>
        <p:spPr>
          <a:xfrm>
            <a:off x="4580154" y="3678167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="" xmlns:a16="http://schemas.microsoft.com/office/drawing/2014/main" id="{DF1FB22A-DADE-4445-A760-365C4F29BA24}"/>
              </a:ext>
            </a:extLst>
          </p:cNvPr>
          <p:cNvSpPr/>
          <p:nvPr/>
        </p:nvSpPr>
        <p:spPr>
          <a:xfrm>
            <a:off x="5148356" y="3678167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="" xmlns:a16="http://schemas.microsoft.com/office/drawing/2014/main" id="{11295D7D-D7BF-4F00-A2F3-7DE2EE148B59}"/>
              </a:ext>
            </a:extLst>
          </p:cNvPr>
          <p:cNvSpPr/>
          <p:nvPr/>
        </p:nvSpPr>
        <p:spPr>
          <a:xfrm>
            <a:off x="5720949" y="3678167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="" xmlns:a16="http://schemas.microsoft.com/office/drawing/2014/main" id="{6390CF19-6843-4740-9E2D-E0F9F333DD0E}"/>
              </a:ext>
            </a:extLst>
          </p:cNvPr>
          <p:cNvSpPr/>
          <p:nvPr/>
        </p:nvSpPr>
        <p:spPr>
          <a:xfrm>
            <a:off x="615528" y="3684739"/>
            <a:ext cx="580877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A2B3121-B739-42A4-8841-FAD30772FB2F}"/>
              </a:ext>
            </a:extLst>
          </p:cNvPr>
          <p:cNvSpPr/>
          <p:nvPr/>
        </p:nvSpPr>
        <p:spPr>
          <a:xfrm>
            <a:off x="1196063" y="3684739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7A7A651A-6C17-468D-AFF4-281473C8546A}"/>
              </a:ext>
            </a:extLst>
          </p:cNvPr>
          <p:cNvSpPr/>
          <p:nvPr/>
        </p:nvSpPr>
        <p:spPr>
          <a:xfrm>
            <a:off x="1764265" y="3684739"/>
            <a:ext cx="576068" cy="28803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="" xmlns:a16="http://schemas.microsoft.com/office/drawing/2014/main" id="{7FBE2382-A322-4B5C-AA9B-6A88D7D061F2}"/>
              </a:ext>
            </a:extLst>
          </p:cNvPr>
          <p:cNvSpPr/>
          <p:nvPr/>
        </p:nvSpPr>
        <p:spPr>
          <a:xfrm>
            <a:off x="2336858" y="3684739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0D1A1257-0FB6-4A26-9C13-054A0DAD9931}"/>
              </a:ext>
            </a:extLst>
          </p:cNvPr>
          <p:cNvSpPr/>
          <p:nvPr/>
        </p:nvSpPr>
        <p:spPr>
          <a:xfrm>
            <a:off x="615528" y="3991345"/>
            <a:ext cx="580877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40CB81AF-6371-40F0-BF76-5915F7782887}"/>
              </a:ext>
            </a:extLst>
          </p:cNvPr>
          <p:cNvSpPr/>
          <p:nvPr/>
        </p:nvSpPr>
        <p:spPr>
          <a:xfrm>
            <a:off x="1196063" y="3991345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="" xmlns:a16="http://schemas.microsoft.com/office/drawing/2014/main" id="{8171ADA2-5A08-4814-93AA-71CD3B106CA6}"/>
              </a:ext>
            </a:extLst>
          </p:cNvPr>
          <p:cNvSpPr/>
          <p:nvPr/>
        </p:nvSpPr>
        <p:spPr>
          <a:xfrm>
            <a:off x="1764265" y="3991345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98FEE3D0-0745-4E47-A0A5-CD01D976C50C}"/>
              </a:ext>
            </a:extLst>
          </p:cNvPr>
          <p:cNvSpPr/>
          <p:nvPr/>
        </p:nvSpPr>
        <p:spPr>
          <a:xfrm>
            <a:off x="2336858" y="3991345"/>
            <a:ext cx="576068" cy="28803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</p:spTree>
    <p:extLst>
      <p:ext uri="{BB962C8B-B14F-4D97-AF65-F5344CB8AC3E}">
        <p14:creationId xmlns:p14="http://schemas.microsoft.com/office/powerpoint/2010/main" val="110982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41" grpId="0"/>
      <p:bldP spid="42" grpId="0" animBg="1"/>
      <p:bldP spid="43" grpId="0" animBg="1"/>
      <p:bldP spid="44" grpId="0" animBg="1"/>
      <p:bldP spid="45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6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61" grpId="0" animBg="1"/>
      <p:bldP spid="62" grpId="0" animBg="1"/>
      <p:bldP spid="63" grpId="0" animBg="1"/>
      <p:bldP spid="64" grpId="0" animBg="1"/>
      <p:bldP spid="74" grpId="0" animBg="1"/>
      <p:bldP spid="75" grpId="0" animBg="1"/>
      <p:bldP spid="77" grpId="0" animBg="1"/>
      <p:bldP spid="7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23" y="159478"/>
            <a:ext cx="6115050" cy="372603"/>
          </a:xfrm>
        </p:spPr>
        <p:txBody>
          <a:bodyPr/>
          <a:lstStyle/>
          <a:p>
            <a:r>
              <a:rPr lang="en-US" sz="2400" dirty="0"/>
              <a:t>Era of Heterogeneous Architectures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04" y="1899661"/>
            <a:ext cx="3045944" cy="202438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-55899" y="1300590"/>
            <a:ext cx="3930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Intel Coffee Lake </a:t>
            </a:r>
            <a:r>
              <a:rPr lang="en-US" b="1">
                <a:solidFill>
                  <a:srgbClr val="000000"/>
                </a:solidFill>
              </a:rPr>
              <a:t>and </a:t>
            </a:r>
          </a:p>
          <a:p>
            <a:pPr algn="ctr"/>
            <a:r>
              <a:rPr lang="en-US" b="1" dirty="0" err="1">
                <a:solidFill>
                  <a:srgbClr val="000000"/>
                </a:solidFill>
              </a:rPr>
              <a:t>Kaby</a:t>
            </a:r>
            <a:r>
              <a:rPr lang="en-US" b="1" dirty="0">
                <a:solidFill>
                  <a:srgbClr val="000000"/>
                </a:solidFill>
              </a:rPr>
              <a:t> Lake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476" y="1899661"/>
            <a:ext cx="3336011" cy="20243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34900" y="1439090"/>
            <a:ext cx="232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0000"/>
                </a:solidFill>
              </a:rPr>
              <a:t>AMD Raven Ridge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85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A8C312-9665-4FAF-B628-38FBE8D65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92" y="96634"/>
            <a:ext cx="4586288" cy="412805"/>
          </a:xfrm>
        </p:spPr>
        <p:txBody>
          <a:bodyPr/>
          <a:lstStyle/>
          <a:p>
            <a:r>
              <a:rPr lang="en-US" sz="2700" dirty="0"/>
              <a:t>Evaluation Set-up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143A970-8730-4F6C-93E8-2B5CE6C32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63" y="892278"/>
            <a:ext cx="6115050" cy="1489382"/>
          </a:xfrm>
        </p:spPr>
        <p:txBody>
          <a:bodyPr>
            <a:noAutofit/>
          </a:bodyPr>
          <a:lstStyle/>
          <a:p>
            <a:r>
              <a:rPr lang="en-US" sz="2400" dirty="0"/>
              <a:t>AES-128</a:t>
            </a:r>
          </a:p>
          <a:p>
            <a:r>
              <a:rPr lang="en-US" sz="2400" dirty="0"/>
              <a:t>Plaintext with 32 lines</a:t>
            </a:r>
          </a:p>
          <a:p>
            <a:r>
              <a:rPr lang="en-US" sz="2400" dirty="0"/>
              <a:t>GPGPU-SIM</a:t>
            </a:r>
          </a:p>
          <a:p>
            <a:pPr lvl="1"/>
            <a:r>
              <a:rPr lang="en-US" sz="1800" dirty="0"/>
              <a:t>15 SMs, 32 threads/warp, one </a:t>
            </a:r>
            <a:r>
              <a:rPr lang="en-US" sz="1800" dirty="0" err="1"/>
              <a:t>subwarp</a:t>
            </a:r>
            <a:r>
              <a:rPr lang="en-US" sz="1800" dirty="0"/>
              <a:t> per coalescing unit (base case)</a:t>
            </a:r>
          </a:p>
          <a:p>
            <a:pPr lvl="1"/>
            <a:r>
              <a:rPr lang="en-US" sz="1800" dirty="0"/>
              <a:t>GDDR5 Memory with 6 MCs, 16 DRAM-banks, 4 bank-groups/MC</a:t>
            </a:r>
          </a:p>
          <a:p>
            <a:r>
              <a:rPr lang="en-US" sz="2000" dirty="0"/>
              <a:t>Enhanced Attack Algorithms</a:t>
            </a:r>
          </a:p>
          <a:p>
            <a:pPr lvl="1"/>
            <a:r>
              <a:rPr lang="en-US" sz="2000" dirty="0"/>
              <a:t>Corresponding Attacks</a:t>
            </a:r>
          </a:p>
        </p:txBody>
      </p:sp>
    </p:spTree>
    <p:extLst>
      <p:ext uri="{BB962C8B-B14F-4D97-AF65-F5344CB8AC3E}">
        <p14:creationId xmlns:p14="http://schemas.microsoft.com/office/powerpoint/2010/main" val="198412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2C787E5F-58EA-4581-BC83-ED1EEDFC7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" y="142606"/>
            <a:ext cx="6115050" cy="332463"/>
          </a:xfrm>
        </p:spPr>
        <p:txBody>
          <a:bodyPr/>
          <a:lstStyle/>
          <a:p>
            <a:r>
              <a:rPr lang="en-US" smtClean="0"/>
              <a:t>Performance/Security Trade-off</a:t>
            </a:r>
            <a:endParaRPr lang="en-US" dirty="0"/>
          </a:p>
        </p:txBody>
      </p:sp>
      <p:graphicFrame>
        <p:nvGraphicFramePr>
          <p:cNvPr id="15" name="Chart 14">
            <a:extLst>
              <a:ext uri="{FF2B5EF4-FFF2-40B4-BE49-F238E27FC236}">
                <a16:creationId xmlns="" xmlns:a16="http://schemas.microsoft.com/office/drawing/2014/main" id="{614CA99F-A55F-4856-AD13-D7945A8A63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0242447"/>
              </p:ext>
            </p:extLst>
          </p:nvPr>
        </p:nvGraphicFramePr>
        <p:xfrm>
          <a:off x="1974642" y="788841"/>
          <a:ext cx="4591148" cy="1685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ontent Placeholder 13">
            <a:extLst>
              <a:ext uri="{FF2B5EF4-FFF2-40B4-BE49-F238E27FC236}">
                <a16:creationId xmlns="" xmlns:a16="http://schemas.microsoft.com/office/drawing/2014/main" id="{C0C6311B-0E21-4EA4-8D13-F2E913E7F2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4459761"/>
              </p:ext>
            </p:extLst>
          </p:nvPr>
        </p:nvGraphicFramePr>
        <p:xfrm>
          <a:off x="1923952" y="2853506"/>
          <a:ext cx="4591148" cy="1880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6E0DA3C-2988-4E7E-B582-59E04E8DAAE1}"/>
              </a:ext>
            </a:extLst>
          </p:cNvPr>
          <p:cNvSpPr txBox="1"/>
          <p:nvPr/>
        </p:nvSpPr>
        <p:spPr>
          <a:xfrm>
            <a:off x="244361" y="1236550"/>
            <a:ext cx="177805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/>
              <a:t>Security</a:t>
            </a:r>
          </a:p>
          <a:p>
            <a:r>
              <a:rPr lang="en-US" sz="1575" dirty="0"/>
              <a:t>(Lower the better)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B64F5DB-5B82-45A7-947B-5B2B58F2DD3F}"/>
              </a:ext>
            </a:extLst>
          </p:cNvPr>
          <p:cNvSpPr txBox="1"/>
          <p:nvPr/>
        </p:nvSpPr>
        <p:spPr>
          <a:xfrm>
            <a:off x="241516" y="2853507"/>
            <a:ext cx="177805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/>
              <a:t>Execution Time</a:t>
            </a:r>
          </a:p>
          <a:p>
            <a:r>
              <a:rPr lang="en-US" sz="1575" dirty="0"/>
              <a:t>(Lower the better)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D7704168-CA7B-42B7-9A65-1258E0DED270}"/>
              </a:ext>
            </a:extLst>
          </p:cNvPr>
          <p:cNvSpPr/>
          <p:nvPr/>
        </p:nvSpPr>
        <p:spPr>
          <a:xfrm>
            <a:off x="2617968" y="771539"/>
            <a:ext cx="536712" cy="32403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3F49D225-FA5D-4909-811E-85C2FA2BFFAF}"/>
              </a:ext>
            </a:extLst>
          </p:cNvPr>
          <p:cNvSpPr/>
          <p:nvPr/>
        </p:nvSpPr>
        <p:spPr>
          <a:xfrm>
            <a:off x="5834650" y="771539"/>
            <a:ext cx="600366" cy="32403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7C3317EF-5529-4000-BEF1-EECF7CDD2778}"/>
              </a:ext>
            </a:extLst>
          </p:cNvPr>
          <p:cNvSpPr/>
          <p:nvPr/>
        </p:nvSpPr>
        <p:spPr>
          <a:xfrm>
            <a:off x="3256059" y="771539"/>
            <a:ext cx="2477212" cy="32403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FCF5A30B-5450-4128-A3D7-87DE34024BCA}"/>
              </a:ext>
            </a:extLst>
          </p:cNvPr>
          <p:cNvSpPr/>
          <p:nvPr/>
        </p:nvSpPr>
        <p:spPr>
          <a:xfrm>
            <a:off x="0" y="2700247"/>
            <a:ext cx="6706480" cy="53761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rgbClr val="FF0000"/>
                </a:solidFill>
              </a:rPr>
              <a:t>Offers Security/Performance Trade-off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571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Graphic spid="16" grpId="0">
        <p:bldAsOne/>
      </p:bldGraphic>
      <p:bldP spid="8" grpId="0"/>
      <p:bldP spid="9" grpId="0"/>
      <p:bldP spid="10" grpId="0" animBg="1"/>
      <p:bldP spid="10" grpId="1" animBg="1"/>
      <p:bldP spid="12" grpId="0" animBg="1"/>
      <p:bldP spid="12" grpId="1" animBg="1"/>
      <p:bldP spid="13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A0BEDC-4B07-498F-8675-3397A48E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13" y="84350"/>
            <a:ext cx="6698512" cy="642938"/>
          </a:xfrm>
        </p:spPr>
        <p:txBody>
          <a:bodyPr>
            <a:normAutofit/>
          </a:bodyPr>
          <a:lstStyle/>
          <a:p>
            <a:r>
              <a:rPr lang="en-US" sz="270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A79EF3-F27A-47E1-8499-1D733383B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13" y="727288"/>
            <a:ext cx="6698512" cy="2797394"/>
          </a:xfrm>
        </p:spPr>
        <p:txBody>
          <a:bodyPr>
            <a:noAutofit/>
          </a:bodyPr>
          <a:lstStyle/>
          <a:p>
            <a:r>
              <a:rPr lang="en-US" sz="2100" dirty="0"/>
              <a:t>We </a:t>
            </a:r>
            <a:r>
              <a:rPr lang="en-US" sz="2100" dirty="0" smtClean="0"/>
              <a:t>discussed RCoal</a:t>
            </a:r>
            <a:r>
              <a:rPr lang="en-US" sz="2100" dirty="0"/>
              <a:t>, a set of three novel defense mechanisms</a:t>
            </a:r>
          </a:p>
          <a:p>
            <a:pPr lvl="1"/>
            <a:r>
              <a:rPr lang="en-US" sz="1800" dirty="0"/>
              <a:t>To mitigate the correlation timing attacks</a:t>
            </a:r>
          </a:p>
          <a:p>
            <a:pPr lvl="1"/>
            <a:r>
              <a:rPr lang="en-US" sz="1800" dirty="0"/>
              <a:t>Randomizes the memory access coalescing</a:t>
            </a:r>
          </a:p>
          <a:p>
            <a:pPr lvl="1"/>
            <a:r>
              <a:rPr lang="en-US" sz="1800" dirty="0"/>
              <a:t>Scales with the plaintext size (analysis in paper)</a:t>
            </a:r>
          </a:p>
          <a:p>
            <a:pPr lvl="1"/>
            <a:r>
              <a:rPr lang="en-US" sz="1800" dirty="0"/>
              <a:t>Theoretical analysis in the paper</a:t>
            </a:r>
          </a:p>
          <a:p>
            <a:endParaRPr lang="en-US" sz="2100" dirty="0" smtClean="0"/>
          </a:p>
          <a:p>
            <a:r>
              <a:rPr lang="en-US" sz="2100" dirty="0" smtClean="0"/>
              <a:t>RCoal </a:t>
            </a:r>
            <a:r>
              <a:rPr lang="en-US" sz="2100" dirty="0"/>
              <a:t>offers a trade-off between security and performance and improves security at a modest performance loss.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33131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" y="102163"/>
            <a:ext cx="6698512" cy="372603"/>
          </a:xfrm>
        </p:spPr>
        <p:txBody>
          <a:bodyPr/>
          <a:lstStyle/>
          <a:p>
            <a:r>
              <a:rPr lang="en-US" sz="2400" dirty="0" smtClean="0"/>
              <a:t>Food for thought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44" y="698498"/>
            <a:ext cx="6778256" cy="2919656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 Improving </a:t>
            </a:r>
            <a:r>
              <a:rPr lang="en-US" sz="2400" b="1" dirty="0">
                <a:solidFill>
                  <a:srgbClr val="0070C0"/>
                </a:solidFill>
                <a:latin typeface="+mj-lt"/>
              </a:rPr>
              <a:t>security at lower performance cost</a:t>
            </a:r>
          </a:p>
          <a:p>
            <a:pPr lvl="1"/>
            <a:r>
              <a:rPr lang="en-US" sz="2000" i="1" dirty="0">
                <a:latin typeface="+mj-lt"/>
              </a:rPr>
              <a:t>Can we randomize logic at other parts of the memory hierarchy?</a:t>
            </a:r>
          </a:p>
          <a:p>
            <a:pPr lvl="2"/>
            <a:r>
              <a:rPr lang="en-US" sz="1600" dirty="0">
                <a:latin typeface="+mj-lt"/>
              </a:rPr>
              <a:t>GPU Cache </a:t>
            </a:r>
            <a:r>
              <a:rPr lang="en-US" sz="1600" dirty="0"/>
              <a:t>Management</a:t>
            </a:r>
            <a:endParaRPr lang="en-US" sz="1600" dirty="0">
              <a:latin typeface="+mj-lt"/>
            </a:endParaRPr>
          </a:p>
          <a:p>
            <a:pPr lvl="2"/>
            <a:r>
              <a:rPr lang="en-US" sz="1600" dirty="0">
                <a:latin typeface="+mj-lt"/>
              </a:rPr>
              <a:t>GPU Bandwidth Management (e.g., MSHRs)</a:t>
            </a:r>
          </a:p>
          <a:p>
            <a:pPr lvl="2"/>
            <a:r>
              <a:rPr lang="en-US" sz="1600" dirty="0">
                <a:latin typeface="+mj-lt"/>
              </a:rPr>
              <a:t>GPU Prefetching and Memory Scheduling </a:t>
            </a:r>
          </a:p>
          <a:p>
            <a:pPr lvl="1"/>
            <a:r>
              <a:rPr lang="en-US" sz="2000" i="1" dirty="0">
                <a:latin typeface="+mj-lt"/>
              </a:rPr>
              <a:t>Can we leverage software-driven hints?</a:t>
            </a:r>
          </a:p>
          <a:p>
            <a:pPr lvl="2"/>
            <a:r>
              <a:rPr lang="en-US" sz="1600" dirty="0">
                <a:latin typeface="+mj-lt"/>
              </a:rPr>
              <a:t>Only randomize when “security-critical” sections of the code are executing</a:t>
            </a:r>
          </a:p>
          <a:p>
            <a:pPr lvl="2"/>
            <a:r>
              <a:rPr lang="en-US" sz="1600" dirty="0">
                <a:latin typeface="+mj-lt"/>
              </a:rPr>
              <a:t>How do we identify </a:t>
            </a:r>
            <a:r>
              <a:rPr lang="en-US" sz="1600" dirty="0"/>
              <a:t>“security-critical” </a:t>
            </a:r>
            <a:r>
              <a:rPr lang="en-US" sz="1600" dirty="0">
                <a:latin typeface="+mj-lt"/>
              </a:rPr>
              <a:t>sections? If yes, can we automate the process? </a:t>
            </a:r>
          </a:p>
        </p:txBody>
      </p:sp>
    </p:spTree>
    <p:extLst>
      <p:ext uri="{BB962C8B-B14F-4D97-AF65-F5344CB8AC3E}">
        <p14:creationId xmlns:p14="http://schemas.microsoft.com/office/powerpoint/2010/main" val="79508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40" y="130278"/>
            <a:ext cx="6115050" cy="372603"/>
          </a:xfrm>
        </p:spPr>
        <p:txBody>
          <a:bodyPr/>
          <a:lstStyle/>
          <a:p>
            <a:r>
              <a:rPr lang="en-US" sz="2400" dirty="0" smtClean="0"/>
              <a:t>References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RCoal: Mitigating GPU Timing Attack via Subwarp-based Randomized Coalescing </a:t>
            </a:r>
            <a:r>
              <a:rPr lang="en-US" sz="2400" dirty="0" smtClean="0"/>
              <a:t>Techniques, HPCA’18</a:t>
            </a:r>
          </a:p>
          <a:p>
            <a:r>
              <a:rPr lang="en-US" sz="2400" dirty="0"/>
              <a:t>A Complete Key Recovery Timing Attack on a </a:t>
            </a:r>
            <a:r>
              <a:rPr lang="en-US" sz="2400" dirty="0" smtClean="0"/>
              <a:t>GPU, HPCA’16</a:t>
            </a:r>
          </a:p>
          <a:p>
            <a:r>
              <a:rPr lang="en-US" sz="2400" dirty="0"/>
              <a:t>Grand </a:t>
            </a:r>
            <a:r>
              <a:rPr lang="en-US" sz="2400" dirty="0" err="1"/>
              <a:t>Pwning</a:t>
            </a:r>
            <a:r>
              <a:rPr lang="en-US" sz="2400" dirty="0"/>
              <a:t> Unit: Accelerating </a:t>
            </a:r>
            <a:r>
              <a:rPr lang="en-US" sz="2400" dirty="0" err="1"/>
              <a:t>Microarchitectural</a:t>
            </a:r>
            <a:r>
              <a:rPr lang="en-US" sz="2400" dirty="0"/>
              <a:t> Attacks with the </a:t>
            </a:r>
            <a:r>
              <a:rPr lang="en-US" sz="2400" dirty="0" smtClean="0"/>
              <a:t>GPU, Oakland’18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1094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5149" y="93336"/>
            <a:ext cx="5449205" cy="55721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Discrete GPUs</a:t>
            </a:r>
            <a:endParaRPr lang="en-US" sz="2400" dirty="0"/>
          </a:p>
        </p:txBody>
      </p:sp>
      <p:pic>
        <p:nvPicPr>
          <p:cNvPr id="1026" name="Picture 2" descr="https://cdn.arstechnica.net/wp-content/uploads/2016/03/Roadmap-640x3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23" y="1004886"/>
            <a:ext cx="6419407" cy="361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19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4300" y="152191"/>
            <a:ext cx="7478644" cy="55721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Discrete GPUs + Intel Processors</a:t>
            </a:r>
            <a:endParaRPr lang="en-US" sz="2400" dirty="0"/>
          </a:p>
        </p:txBody>
      </p:sp>
      <p:sp>
        <p:nvSpPr>
          <p:cNvPr id="6" name="AutoShape 2" descr="data:image/png;base64,iVBORw0KGgoAAAANSUhEUgAAB7oAAAOICAYAAABIb/5JAAAME2lDQ1BJQ0MgUHJvZmlsZQAASImVVwdYU8kWnltSCAktEOmE3pFepYYqCEgHGyEJEEqAhCBiRxcVXLtYsKKrIoquShE7dmURsNcHIirKuliwofImBXR97Xvn++bOnzPnnPnPuXMnMwAo27Pz83NQFQByBYXCmJAAZlJyCpP0GCBADdCAFzBnc0T5/tHREQDKSP93eX8LWkO5biuJ9a/j/1VUuTwRBwAkGuI0roiTC/ERAHBNTr6wEABCK9QbTy/Ml+ABiNWFkCAARFyCM2RYU4LTZNhGahMXw4LYDwAylc0WZgCgJOHNLOJkwDhKEo72Ai5fAPEmiH04mWwuxA8gtsnNzYNYmQyxRdoPcTL+FjNtNCabnTGKZblIhRzIF+XnsGf8n+X435KbIx6Zwwg2aqYwNEaSM6zbnuy8cAmmQnxckBYZBbEaxJf4XKm9BN/LFIfGy+37OSIWrBlgAIACLjswHGJdiBni7Hh/OXZkC6W+0B6N5BeGxclxmjAvRh4fLRLkREbI4yzO5IWN4C08UVDsiE06PzgMYrjS0CMlmXGJMp7ouSJ+QiTEShC3i7Jjw+W+j0oyWZEjNkJxjISzCcTv0oXBMTIbTDNXNJIXZsdhS+eCawHzK8yMC5X5Ykk8UVLECAcuLzBIxgHj8gTxcm4YXF0BMXLfsvycaLk9toWXExIjqzN2UFQUO+LbWQgXmKwO2OMs9vho+Vzv8wuj42TccBREABYIBEwghi0N5IEswG/rb+yHv2QjwYANhCAD8ICtXDPikSgdEcBnLCgBf0LEA6JRvwDpKA8UQf3XUa3saQvSpaNFUo9s8BTiXFwb98G98Aj49IPNEXfHPUb8mMojsxKDiIHEUGIw0XKUBweyzoFNCPj/RhcOex7MTsJFMJLD93iEp4QOwmPCTUIX4S5IAE+kUeRW0/ilwp+YM8EE0AWjBcuzS/sxO9wMsnbBA3BvyB9yxxm4NrDFnWEm/rgvzM0Fan9kKB7l9r2WP88nYf1jPnK9kpWSi5xF2uibYY1a/RyF9UONuLAP/9kSW4wdxi5iZ7DL2HGsETCxU1gT1oqdkODRlfBEuhJGZouRcsuGcfgjNva19n32X36amy2fX1IvUSGvuFDyMbDy8mcI+RmZhUx/uBvzmGECjp0N09HewR0Ayd4u2zreMqR7NsK48l23oB4A75PDw8PHvuvCVwBw2BwASvt3nflKuD/qAHBpO0csLJLpJNsxIAAKUIZfhRbQB8bAAubjCFzhf4gfCALjQRSIA8lgKqx4JsiFnKeDWWA+KAMVYAVYCzaCrWAH2AP2g0OgERwHZ8AFcBW0g5vgPlwXveAlGADvwRCCICSEhtARLcQAMUWsEUfEHfFBgpAIJAZJRlKRDESAiJFZyAKkAlmFbES2IzXI78hR5AxyGelA7iLdSB/yBvmMYigVVUf1UDN0LOqO+qPhaBw6Bc1AC9ASdCG6DF2PVqP70Ab0DHoVvYl2oS/RQQxgihgDM8RsMXeMhUVhKVg6JsTmYOVYJVaN1WHN8D1fx7qwfuwTTsTpOBO3hWszFI/HOXgBPgdfim/E9+AN+Dn8Ot6ND+DfCDSCLsGa4EkIIyQRMgjTCWWESsIuQj3hPPxuegnviUQig2hOdIPfZTIxiziTuJS4mXiAeJrYQewhDpJIJC2SNcmbFEVikwpJZaQNpH2kU6ROUi/pI1mRbEB2JAeTU8gCcim5kryXfJLcSX5GHlJQUTBV8FSIUuAqzFBYrrBToVnhmkKvwhBFlWJO8abEUbIo8ynrKXWU85QHlLeKiopGih6KExX5ivMU1yseVLyk2K34iapGtaKyqJOpYuoy6m7qaepd6lsajWZG86Ol0Appy2g1tLO0R7SPSnQlO6UwJa7SXKUqpQalTqVXygrKpsr+ylOVS5QrlQ8rX1PuV1FQMVNhqbBV5qhUqRxVua0yqEpXdVCNUs1VXaq6V/Wy6nM1kpqZWpAaV22h2g61s2o9dIxuTGfROfQF9J308/RedaK6uXqYepZ6hfp+9Tb1AQ01DWeNBI1ijSqNExpdDIxhxghj5DCWMw4xbjE+j9Eb4z+GN2bJmLoxnWM+aOpo+mnyNMs1D2je1PysxdQK0srWWqnVqPVQG9e20p6oPV17i/Z57X4ddR0vHY5Ouc4hnXu6qK6VbozuTN0duq26g3r6eiF6+Xob9M7q9esz9P30s/TX6J/U7zOgG/gY8A3WGJwyeMHUYPozc5jrmeeYA4a6hqGGYsPthm2GQ0bmRvFGpUYHjB4aU4zdjdON1xi3GA+YGJhMMJllUmtyz1TB1N0003Sd6UXTD2bmZolmi8wazZ6ba5qHmZeY15o/sKBZ+FoUWFRb3LAkWrpbZltutmy3Qq1crDKtqqyuWaPWrtZ8683WHTYEGw8bgU21zW1bqq2/bZFtrW23HcMuwq7UrtHu1ViTsSljV469OPabvYt9jv1O+/sOag7jHUodmh3eOFo5chyrHG840ZyCneY6NTm9drZ25jlvcb7jQneZ4LLIpcXlq6ubq9C1zrXPzcQt1W2T2213dfdo96XulzwIHgEecz2Oe3zydPUs9Dzk+ZeXrVe2116v5+PMx/HG7RzX423kzfbe7t3lw/RJ9dnm0+Vr6Mv2rfZ97Gfsx/Xb5ffM39I/y3+f/6sA+wBhQH3AB5YnazbrdCAWGBJYHtgWpBYUH7Qx6FGwUXBGcG3wQIhLyMyQ06GE0PDQlaG3w/TCOGE1YQPj3cbPHn8unBoeG74x/HGEVYQwonkCOmH8hNUTHkSaRgoiG6NAVFjU6qiH0ebRBdHHJhInRk+smvg0xiFmVszFWHrstNi9se/jAuKWx92Pt4gXx7ckKCdMTqhJ+JAYmLgqsStpbNLspKvJ2sn85KYUUkpCyq6UwUlBk9ZO6p3sMrls8q0p5lOKp1yeqj01Z+qJacrT2NMOpxJSE1P3pn5hR7Gr2YNpYWmb0gY4LM46zkuuH3cNt4/nzVvFe5bunb4q/XmGd8bqjL5M38zKzH4+i7+R/zorNGtr1ofsqOzd2cM5iTkHcsm5qblHBWqCbMG5PP284ryOfOv8svyuAs+CtQUDwnDhLhEimiJqKlSHx5xWsYX4F3F3kU9RVdHH6QnTDxerFguKW2dYzVgy41lJcMlvM/GZnJktswxnzZ/VPdt/9vY5yJy0OS1zjecunNs7L2TenvmU+dnz/yi1L11V+m5B4oLmhXoL5y3s+SXkl9oypTJh2e1FXou2LsYX8xe3LXFasmHJt3Ju+ZUK+4rKii9LOUuv/Orw6/pfh5elL2tb7rp8ywriCsGKWyt9V+5ZpbqqZFXP6gmrG9Yw15Svebd22trLlc6VW9dR1onXda2PWN+0wWTDig1fNmZuvFkVUHVgk+6mJZs+bOZu7tzit6Vuq97Wiq2ft/G33dkesr2h2qy6cgdxR9GOpzsTdl78zf23ml3auyp2fd0t2N21J2bPuRq3mpq9unuX16K14tq+fZP3te8P3N9UZ1u3/QDjQMVBcFB88MXvqb/fOhR+qOWw++G6I6ZHNtXT68sbkIYZDQONmY1dTclNHUfHH21p9mquP2Z3bPdxw+NVJzROLD9JObnw5PCpklODp/NP95/JONPTMq3l/tmkszfOTTzXdj78/KULwRfOXvS/eOqS96Xjlz0vH73ifqXxquvVhlaX1vo/XP6ob3Nta7jmdq2p3aO9uWNcx8lO384z1wOvX7gRduPqzcibHbfib925Pfl21x3uned3c+6+vld0b+j+vAeEB+UPVR5WPtJ9VP0Py38c6HLtOtEd2N36OPbx/R5Oz8snoidfehc+pT2tfGbwrOa54/PjfcF97S8mveh9mf9yqL/sT9U/N72yeHXkL7+/WgeSBnpfC18Pv1n6Vuvt7nfO71oGowcfvc99P/Sh/KPWxz2f3D9d/Jz4+dnQ9C+kL+u/Wn5t/hb+7cFw7vBwPlvIlh4FMNjQ9HQA3uwGgJYMAL0dnh+UZHcvqSCy+6IUgf+EZfczqbgCUAc7yZGbdRqAg7CZ+UmvDEBy9I7zA6iT02iTiyjdyVEWiwpvMISPw8Nv9QAgNQPwVTg8PLR5ePjrTkj2LgCnC2R3PokQ4fl+m7MEdTKK54Gf5J9SdGzYRonFUQAAAAlwSFlzAAAWJQAAFiUBSVIk8AAAQABJREFUeAHs3QeYXFXd+PGTkEYgiRCkiEKoUqRIR0AJHQEJqIgKKk19AUFBiuWvoCLIC4q8IE2KKEWkiEgvIh3pSOhdeg9ppJD893vjGc7cndmZ2Z3ZTPme59mdmdvv586cW36nDJg4ceLsYFJAAQUUUEABBRRQQAEFFFBAAQUUUEABBRRQQAEFFFBAAQUUUKBFBAa2yHa6mQoooIACCiiggAIKKKCAAgoooIACCiiggAIKKKCAAgoooIACCmQCBrr9IiiggAIKKKCAAgoooIACCiiggAIKKKCAAgoooIACCiiggAIKtJSAge6WOlxurAIKKKCAAgoooIACCiiggAIKKKCAAgoooIACCiiggAIKKKCAgW6/AwoooIACCiiggAIKKKCAAgoooIACCiiggAIKKKCAAgoooIACLSVgoLulDpcbq4ACCiiggAIKKKCAAgoooIACCiiggAIKKKCAAgoooIACCihgoNvvgAIKKKCAAgoooIACCiiggAIKKKCAAgoooIACCiiggAIKKKBASwkY6G6pw+XGKqCAAgoooIACCiiggAIKKKCAAgoooIACCiiggAIKKKCAAgoY6PY7oIACCiiggAIKKKCAAgoooIACCiiggAIKKKCAAgoooIACCijQUgIGulvqcLmxCiiggAIKKKCAAgoooIACCiiggAIKKKCAAgoooIACCiiggAIGuv0OKKCAAgoooIACCiiggAIKKKCAAgoooIACCiiggAIKKKCAAgq0lICB7pY6XG6sAgoooIACCiiggAIKKKCAAgoooIACCiiggAIKKKCAAgoooICBbr8DCiiggAIKKKCAAgoooIACCiiggAIKKKCAAgoooIACCiiggAItJWCgu6UOlxurgAIKKKCAAgoooIACCiiggAIKKKCAAgoooIACCiiggAIKKGCg2++AAgoooIACCiiggAIKKKCAAgoooIACCiiggAIKKKCAAgoooEBLCRjobqnD5cYqoIACCiiggAIKKKCAAgoooIACCiiggAIKKKCAAgoooIACChjo9juggAIKKKCAAgoooIACCiiggAIKKKCAAgoooIACCiiggAIKKNBSAga6W+pwubEKKKCAAgoooIACCiiggAIKKKCAAgoooIACCiiggAIKKKCAAga6/Q4ooIACCiiggAIKKKCAAgoooIACCiiggAIKKKCAAgoooIACCrSUgIHuljpcbqwCCiiggAIKKKCAAgoooIACCiiggAIKKKCAAgoooIACCiiggIFuvwMKKKCAAgoooIACCiiggAIKKKCAAgoooIACCiiggAIKKKCAAi0lYKC7pQ6XG6uAAgoooIACCiiggAIKKKCAAgoooIACCiiggAIKKKCAAgooYKDb74ACCiiggAIKKKCAAgoooIACCiiggAIKKKCAAgoooIACCiigQEsJGOhuqcPlxiqggAIKKKCAAgoooIACCiiggAIKKKCAAgoooIACCiiggAIKGOj2O6CAAgoooIACCiiggAIKKKCAAgoooIACCiiggAIKKKCAAgoo0FICBrpb6nC5sQoooIACCiiggAIKKKCAAgoooIACCiiggAIKKKCAAgoooIACBrr9DiiggAIKKKCAAgoooIACCiiggAIKKKCAAgoooIACCiiggAIKtJSAge6WOlxurAIKKKCAAgoooIACCiiggAIKKKCAAgoooIACCiiggAIKKKCAgW6/AwoooIACCiiggAIKKKCAAgoooIACCiiggAIKKKCAAgoooIACLSVgoLulDpcbq4ACCiiggAIKKKCAAgoooIACCiiggAIKKKCAAgoooIACCigwqFMI3nzzzU7ZVfdTAQUUUEABBRQoKbDkkktmw5977rmS4x2ogAKdI2B+0DnH2j1VoJKA+UElIccr0DkC5gedc6zdUwUqCZgfVBJyvAKdIzB69Oim3llrdDf14XHjFFBAAQUUUEABBRRQQAEFFFBAAQUUUEABBRRQQAEFFFBAAQXyAga68yJ+VkABBRRQQAEFFFBAAQUUUEABBRRQQAEFFFBAAQUUUEABBRRoagED3U19eNw4BRRQQAEFFFBAAQUUUEABBRRQQAEFFFBAAQUUUEABBRRQQIG8gIHuvIifFVBAAQUUUEABBRRQQAEFFFBAAQUUUEABBRRQQAEFFFBAAQWaWsBAd1MfHjdOAQUUUEABBRRQQAEFFFBAAQUUUEABBRRQQAEFFFBAAQUUUCAvYKA7L+JnBRRQQAEFFFBAAQUUUEABBRRQQAEFFFBAAQUUUEABBRRQQIGmFhjU1FvnximggAItLjBw4MDA34ABA7I9mTVrVuBv9uzZLb5nbr4CCiigQCsKeF5qxaPmNivQGAHzg8a4ulQFWlHA/KAVj5rbrEBjBMwPGuPqUhVQQAEFGidgoLtxti5ZAQU6XIDg9jzzzBOGDh2avRLcnjlzZpg2bVp4//33O1zH3VdAAQUU6G8Bz0v9Le76FGheAfOD5j02bpkC/S1gftDf4q5PgeYVMD9o3mPjlimggAIKlBcw0F3exjEKKKBAzQLcFPBHCViC3IMHDw7Dhg0rCnSzUALeBLsJfse/mlfmDAoooIACClQQ8LxUAcjRCnSQgPlBBx1sd1WBCgLmBxWAHK1ABwmYH3TQwXZXFVBAgTYVMNDdpgfW3VJAgbkjwA3CoEGDCgFuAt0EvBlOYhx/M2bMyGp28xoD3nNni12rAgoooEA7C3heauej674pUJuA+UFtXk6tQDsLmB+089F13xSoTcD8oDYvp1ZAAQUUaD4BA93Nd0zcIgUUaEEBbgwIaMcg95AhQ7Imy/nMuJhiTW9eSbwS7KaGt313RyVfFVBAAQX6KuB5qa+Czq9A+wiYH7TPsXRPFOirgPlBXwWdX4H2ETA/aJ9j6Z4ooIACnS5goLvTvwHuvwIK1EWAIDdNlBPgphY3AW6C2Nw4pCl+ZhrG8zp9+vSsdjev9t2davleAQUUUKC3Ap6XeivnfAq0n4D5QfsdU/dIgd4KmB/0Vs75FGg/AfOD9jum7pECCijQqQIGujv1yLvfCihQN4FStbhjjW1qaac1tRme/4vBb6YjGeyu26FxQQoooEBHCnhe6sjD7k4rUFLA/KAkiwMV6EgB84OOPOzutAIlBcwPSrI4UAEFFFCgRQUMdLfogXOzFVCgeQSGDh2a1eCmNjc3CzFwPXv27CxoPW3atOyV4YxnekrOkmKtbt4T6Obz1KlT+WhSQAEFFFCgVwKel3rF5kwKtKWA+UFbHlZ3SoFeCZgf9IrNmRRoSwHzg7Y8rO6UAgoo0LECBro79tC74wooUC8BgtYEsHklmB0D3NTMpv/t9957ryjQzXrT6QluMy9/sVZ3vbbN5SiggAIKdJ6A56XOO+busQLlBMwPysk4XIHOEzA/6Lxj7h4rUE7A/KCcjMMVUEABBVpRwEB3Kx41t1kBBZpWgCD3zJkzCwFuAt0EvBlOYhx/9M1NCVpeucEwKaCAAgoo0AgBz0uNUHWZCrSmgPlBax43t1qBRgiYHzRC1WUq0JoC5getedzcagUUUECBDwQMdH9g4TsFFFCg1wLUxCaATSK4PX369ECT5QzjpiEmpiPwHWtu80qwm2nS6eL0viqggAIKKNAbAc9LvVFzHgXaU8D8oD2Pq3ulQG8EzA96o+Y8CrSngPlBex5X90oBBRToRAED3Z141N1nBRSouwA3CDRRziuBbgLcvM8Hr+NnponTEuim+XI+mxRQQAEFFKiHAOcUz0v1kHQZCrS+gPlB6x9D90CBegmYH9RL0uUo0PoC5getfwzdAwUUUECBOQIGuv0mKKCAAn0UiE2TE8TmfQxyl1ss0/HHTUWs3U2g26SAAgoooEA9BDwv1UPRZSjQHgLmB+1xHN0LBeohYH5QD0WXoUB7CJgftMdxdC8UUEABBeYIGOj2m6CAAgr0UYAmymNN7RjErnaRTE/t7gEDBlQ7i9MpoIACCijQo4DnpR55HKlARwmYH3TU4XZnFehRwPygRx5HKtBRAuYHHXW43VkFFFCg7QUMdLf9IXYHFVCg0QKxb+7erKfWwHhv1uE8CiiggAKdJeB5qbOOt3urQE8C5gc96ThOgc4SMD/orOPt3irQk4D5QU86jlNAAQUUaDUB28pttSPm9iqggAIKKKCAAgoooIACCiiggAIKKKCAAgoooIACCiiggAIdLmCgu8O/AO6+AgoooIACCiiggAIKKKCAAgoooIACCiiggAIKKKCAAgoo0GoCBrpb7Yi5vQoooIACCiiggAIKKKCAAgoooIACCiiggAIKKKCAAgoooECHCxjo7vAvgLuvgAIKKKCAAgoooIACCiiggAIKKKCAAgoooIACCiiggAIKtJqAge5WO2JurwIKKKCAAgoooIACCiiggAIKKKCAAgoooIACCiiggAIKKNDhAga6O/wL4O4roIACCiiggAIKKKCAAgoooIACCiiggAIKKKCAAgoooIACrSZgoLvVjpjbq4ACCiiggAIKKKCAAgoooIACCiiggAIKKKCAAgoooIACCnS4gIHuDv8CuPsKKKCAAgoooIACCiiggAIKKKCAAgoooIACCiiggAIKKKBAqwkY6G61I+b2KqCAAgoooIACCiiggAIKKKCAAgoooIACCiiggAIKKKCAAh0uYKC7w78A7r4CCiiggAIKKKCAAgoooIACCiiggAIKKKCAAgoooIACCijQagIGulvtiLm9CiiggAIKKKCAAgoooIACCiiggAIKKKCAAgoooIACCiigQIcLGOju8C+Au6+AAgoooIACCiiggAIKKKCAAgoooIACCiiggAIKKKCAAgq0moCB7lY7Ym6vAgoooIACCiiggAIKKKCAAgoooIACCiiggAIKKKCAAgoo0OECBro7/Avg7iuggAIKKKCAAgoooIACCiiggAIKKKCAAgoooIACCiiggAKtJmCgu9WOmNurgAIKKKCAAgoooIACCiiggAIKKKCAAgoooIACCiiggAIKdLjAoA7ff3dfAQUUUEABBRRQQAEFFFBAAQUUUEABBRRQQAEFmlRgypQp4f333y9s3XzzzRcGDrQOXwHENwoooEAHCxjo7uCD764roIACCiiggAIKKKCAAgoooIACCiiggAIKhPDuu++GRx55pIhiueWWCwsuuGDRsFIf3nrrrfDEE08UjVpjjTXC4MGDi4Y1w4epU6eGBx98sE+bssgii4QxY8b0aRm1zHz44YeHJ598sjDLscce26/rL6zYNwpUIUDBjOeeey688MIL4T//+U949dVXw8iRIwO/m8UWWyysvfbaYciQIVUsyUkUUKAaAQPd1Sg5jQIKKKCAAgoooIACCiiggAIKKKCAAgoooEDbChCYOvroo4v2b8MNNwzf+973ioaV+nDmmWeG2267rWjUGWecEUaNGlU0rBk+vPnmm932s9bt2nrrrcOee+5Z62xOr0BbC8yaNStcfvnl4bzzzgvTpk0ru68f+tCHwrhx48JWW23VlIVhym64IxRoUgHb92jSA+NmKaCAAgoooIACCiiggAIKKKCAAgoooIACCsw9gVtvvTWrldnTFlBj8/bbb+9pEscpoECbCzz77LPh0EMPDWeddVaPQW4Y3nnnnSwg3uYk7p4C/SZgje5+o3ZFCiiggAIKKKCAAgoooIACCiiggAIKKKCAAq0iMHv27PCXv/ylx1rdF1xwQWC6VkmDBg0KCy+8cMnNpbZ32hc2NU9LNbE8//zzl5zfgQp0osCkSZMCzevT/UGa6Ed+0UUXDR/72MfCzJkzsybMac6ctPPOO1ubO8XyvQJ9EDDQ3Qc8Z1VAAQUUUEABBRRQQAEFFFBAAQUUUEABBRRoXwFqde+0005h8cUX77aTrVibm8DbSSed1G1fGPDd734361M4jjzggAPCyiuvHD/6qoACJQTOPvvsbkHusWPHhj322CPMO++8RXPQRcI///nP8JnPfKZouB8UUKD3Aga6e2/nnAoooIACCiiggAIKKKCAAgoooIACCiiggAJtLBBrdRMEzqfe1OaeOnVq1hz6iy++mDVhvNBCC4XFFlssLL300mHAgAFFq2DaCRMmFIYxfpFFFil8jm9ee+21QP/AMS244IIla2LH8X19penl9957r7CYBRZYIAwdOrTwmTfUDp8xY0ZhGPtJbfKY4njmY/6YpkyZEp5//vmsZvnHP/7xonniNPGV5T/99NPhySefDCNGjMgMKZCQd4zTp6/sAwUV+JtnnnmyWrfUvGU5JgWqFXjkkUfCDTfcUDT5brvtFrbddtuiYfHDkksuGb72ta/FjyVfe/PdLPd7orY52/j666+HFVdcMYwZM6bo90H+Rl708MMPZ8PZvuWXX77kdk2cODFMnjw5UFP9wx/+cNFyXnnllWwZ/CbJy1jP4MGDSy6HgayXfIsa7i+99FKWX1EIh/XTkkSpRL/nb7/9djZq9OjRRctnGewjy8jnkazr5ZdfzvKVV199Ndt21vORj3ykaB9KrdNhrSHwwZmlNbbXrVRAAQUUUEABBRRQQAEFFFBAAQUUUEABBRRQoKECBHNi8PiWW27JanUTGIkpX5s7nT5Ok74SiDnvvPOy/rwJvOTTMsssk9UAJbgbE82I//jHPy4Edxh+yCGHhHXWWSdOkgWxmCYmAji/+tWv4seGvJ555pkBk5gOOuigsN5668WP2etRRx2VBaHjwN/85jdhiSWWiB/D0UcfnQWoGUDt1v322y/rt/icc84p9HF84oknZoGrwkzJm6uvvjqcfvrpRU2tM3qVVVbJmpofNWpUMvUHb994441wyimnhHvvvfeDgcm7DTfcMOy+++6h3PzJpL5VIFxxxRVFXRdQ0OKzn/1sr2T68t3M/56+853vhOOPPz7cfPPNRdvH9/rnP/951kLFY489luUVaWEaNnzNNdcM++67bxg5cmTRflxyySXh0ksvzYYR6D7hhBMCNdT5rb/11ltF0xJsPvDAAwP5WprI0ygYQCGh/DxMR3B8++23DzvuuGO3wjPjx48PRxxxRLY4Csiw3uHDh4df//rXgX0hffrTnw77779/9p5/BPn5vZNf5xPbhhMFXEytLTCwtTffrVdAAQUUUEABBRRQQAEFFFBAAQUUUEABBRRQoL4Ca621ViHQQmCavrrTlNbm/uhHP9otoJNO+8ADD2TBl9tuu60o6JRO89RTT4XDDjssUDMyJvrC3nvvvePH7JUg8/Tp07P3bNcZZ5xRGE+QiJrnPdWkLEzcRG/wefTRRwP7Rq3NSoljceqpp3YLcjPfv//970DgnZqs+fSvf/0rC6iXC3IzPQF8gu4E1UwKVBKIfW7H6XbYYYesxnP8XO1rPb+b/J4oBHLTTTd1y28IahMUJwD8i1/8oqjFiLit99xzT1G+Eoenr9SevuOOO7KgeamANTWnf/jDH2brSef76U9/Gk4++eSSQW6mo0b4hRdeWHH95BPkGXTDEIPc6Xp4f/7552cFhUoFuRlPnkteUW5+pjG1hoCB7tY4Tm6lAgoooIACCiiggAIKKKCAAgoooIACCiigQD8JUPMxrZlJAJRa2aR8be4vfvGLPQa3PvGJTxRqJlNLcrXVVgtbbLFFoPY2NcFjIoBNgCpNa6yxRjZtHEZzvxdddFH2kZqRNN0dE00ip7Wm4/Bmf505c2ag9napmu6ltp0AG240xbzxxht3q5FJM85/+9vfimal2WWCYmkgnSaSP/WpT4V11123qMlyguTUVk2nLVqYHxToEqDFh5gnRJDe/P7q/d2k6fMrr7wyK6hDCwdp1wBsJ8H5//f//l+gmwC6FFh11VW7dRFAfkdz3z0lfiNsOzWiaZWB32PabQC/6z/+8Y9Fi9hss82yz0y31FJLBVpQoBZ2vrny66+/PjzxxBNF8+Y/3HjjjeH+++/PD84+E8gnYB4ThX8233zzsMsuu4QVVlghDs4C66eddlrVeU9hRt80lYBNlzfV4XBjFFBAAQUUUEABBRRQQAEFFFBAAQUUUEABBZpB4HOf+1wWMKI/aoJaBE6o7Zuvzb3BBhtkTRiX22b6gP7Wt76V9YW7ySabFNW4pmYktbZjM+nUJCbgmwaMvvGNb4QHH3ywUNub5oMJzp577rmFVRIQ33rrrQufW+kNgWX+CHbttNNOYdlll80CcPmmk+M+0dc3NTGpdU/Ci2AVzZnHdPnll2fNHw8bNiwbdPbZZ4d33303jg4rr7xyOPTQQ7OmjxlIcJAars8880w2DQUKqDlOYMykQCkBWl8gmJumhRdeOP1Y1ftGfDf57Rx55JFZARuaCycoTQ3vmPjN0AUCzYvze6KmN61BxN8I42mWfLHFFouzdHul9jVNjH/1q18tjCNATjcFMVFbmlYWCLiTCIhTOIAAd75QAAVRrrvuumw61k+/4cstt1z2udS/WBOb/HfTTTfNtnXEiBFZXsr+soyYfvSjHxW2gVr3FBaK+Se/+fvuuy+Qh5paU+CD4mKtuf1utQIKKKCAAgoooIACCiiggAIKKKCAAgoooIACdRcgWJTW6qa/W5oYvv322wvrojZ3GpQujMi9oVb3lltuWRTkZhL6uqVGZUzUIqZGcproj5YAe6z9TYCJGpkEZ0ls5z777FPVdqTLbab38847bzj22GMzI/rOpUZ9OVdqgMYgN/vAdLvuumuIQW2GUTghrZF61113MbiQ6Ieb/n1jIsjOMtKUnycd53sF3n777SIEvod0N1Bryn/P6vHdJGi76KKLZptCQRtaLsgnWpUgyE3i95bmQwyjsEdPiSD4V77ylaJJCGBTsztNzz77bOEjRsyTD3IzAYWA0pRvFj4dF9+PGzcuHHDAAVkrGRQyIB/hd592AUF+EgPtcT7ykDSVa948ncb3zStgje7mPTZumQIKKKCAAgoooIACCiiggAIKKKCAAgoooMBcFIi1uqdOnZrVFDzmmGMKNQVpspfahLUkAjAEft54442sFjO1DidPnly0CGo306RwmmjmnKDOxRdfnA0mkBsTQe58079xXKu8brXVVlXvw0YbbdRttwhwUfuT2qMx0U8wzSNTIIAmlmMaPXp0GDNmTPxYeI1NOMdaugTMqA1LoNCkQF5gkUUWKRrEb5n+qvl+VZsa9d1cffXVizaBvCpNNOVNqwZpyk9Tqel+guelCqOwbpoOj6lUwJzfGNPQogVmFN7hL03kgz2lIUOGBGpn59Pzzz9fNIjpqDWfTwynuwjSiy++mB/t5xYSMNDdQgfLTVVAAQUUUEABBRRQQAEFFFBAAQUUUEABBRToPwGawqVWd+wXm8BnTNXW5mZ6AikEW+65555CoDwup9rXL33pS1mN8rSmI02Yp7Wbq11Ws0239NJLV71J5ZqHzvdFTACNlHrxecEFF+SlWyJox7gYmONYE+z+6Ec/2m1aByhAQJvWFtKAMN+dWgLdjfpu5oPW+aNFkJ5Ab19Srb/DuK7LLrss0P1CvkZ8HF/tK+svVYOeJtfTREA9Dbyn4+L7fJA9Dve1NQQMdLfGcXIrFVCgRgEuMGKJLGal6SJKqpkUUEABBRRQQAEFFFAgZLWTpkyZUqCg2UJqQpkUUKD1BKgNRs1OanOmzfa23p64xQo0r0Cs1Z2eOwkklWoOuNRe8Dv92c9+ltXijuM591LbmOdV1PKOQdk4vtQr08UgbBx///33Z/PHZorj8Ln9mhYIqGZbagkOxuaW88uNNbHj8NjHd/6ZYOwPPU6Xvua3u9y60nl835kCFIz4yEc+UujXHYWHHnqoW9PdPem08nez3G8jHzSOv0McLrnkkvCnP/2piITWKwha89uL/W4XTVDmQ77VizhZ3pQm1ksFxOP0vC6//PLpR9+3mICB7hY7YG6uAvUWePjhh4ua7kmXT7M89BPEhTKl01opnX/++eFvf/tbYZP32GOPoj6VCiNa9A2l/fJNqtD3Sv5EHnePadMSgvRNUu5iIM7jqwIKKKBA/QRoPu+pp57KHkrRRCH9X3FDzA3Xsssua55cP2qX1KEC+Wtamq0sV1OnQ4m67fYDDzwQjjjiiMLwddZZJxxyyCGFz3198+6775atOcE1K3kgNUlKNXfY13U7vwKdIEC+x33vk08+WahJxu/pwgsvrHn3aWqVGov0Txn/CBbx0Jm/lVZaKSy55JI1L9cZFGgnAYIk1OpOf2M77bRT1ecxnlFxHxDTtttum/VTG5+3nXTSSeG6666Lo0u+8rs87rjjiip2MCGVPX77299m5/XYh3fJBTRwYD5wTOGb9DlUNauOFtVMS3PHpZ5rMTxN5GGkfI3s9Fik0xNoo1BCTFyz5JunjuN8VQAB7uefeeaZAga/dZrhpyWIalIrfzfL/Y7yhXHi75DuH84555wCy/Dhw8NRRx0VFl988WwYhX322muvwvhKb8rVSOc+I01jx44Nn//859NBvm8zAQPdbXZA3R0FahU499xzyz6ASpe1xBJLZBfga6+9djrY93NJ4JZbbgl/+ctfitb+jW98I2y33XZFw+KHW2+9Nfz5z3+OH8N+++0XPvOZzxQ++0YBBRRQoDEC9913XzjvvPOyIHe5NVCwbJNNNsluvChgZlJAgdoF8te0Bx10UFhvvfVqX5Bz1E2AJgOPPvroHpcXA97UoNh5552r7pezx4U6UoE6Cdx5551Z4IjF0STwAQcckC15woQJ4X/+53+y99Sg/t3vfpe9789/11xzTTjllFO6rZKAda3ppZdeCgTYCJz3lHgWQJPJ1D41KdCpAl/4whfCpptuWtj9Wq7dKZQSE4VSdtxxx6JKJdTKrpS43kkDap/85CcD9xukxx9/PGtanabU+yPNN998Rat5+umni2q3k6fka0YXzdDHD7fffnu3WrPUdk+dWUWs5c720qx5bCqZvHz8+PHd+igm70+3myCkhfL6eLDafHbyhZtuuqlQ6IxWH0444YTs2Wv+dxIpaIU0Bmlb+bt5xx13BPY/TVyL3HbbbemgrIA/A8gn0muVT3/604UgN+OryQeZrlLKFx7gufi4ceMCz15M7SkwsD13y71SQIF6Czz//PNZCav//d//LToh1Xs9nbC8V199NWuihWZa+Lvhhhvqstv0FZU2oVWXhboQBRRQQIFeC9x7771ZrQpqcveUeJBy7bXXhn333beoGUJuAOO5gldqbTUise50PeVKZTdi3S5TAQU6W4BmDQmIkw/tv//+WU229OFXvXQadf1dr+1zOc0pQKtY1JLkL20hgkBKHJ7vC7Y/9uTNN98MZ511Vp9XxfUHhacJ4FcKcrOyu+66KzzxxBN9Xq8LUKCVBSigFVs64LWWAGgaPOVcx3O2mLhvyF+DU/MxTbQQlbZcSA3Fgw8+uBDIZVp+0/31O83Xcr777rsDrbmQyCPpg7eRiWsH8qWYJk2aFP7v//6v6JklhZTSJpM33njjOHn2etpppxXdf9GixR//+MeiaawkUsThhxICtCyQry3M7+F73/te9syXwikEtnlmy7MBnt9+61vfCvzuY2rV7yb7RsH+eP3O66mnnhrSlhUoFLjmmmtmu5rmgwxI+9KmFQgKDKQpnw+m43p6T7cSq6yySmES1nP88ccXtdbASGqQ85ylt+sprMA3c13AGt1z/RC4AQo0lwBNksWLQEo3cpHHxWJMlNS66qqrwtZbbx0H+VqjAM230B9JTJTApSZfX9PEiROz5X71q1/t66KcXwEFFFCgjwI8qPrNb35TuOGLi+NBOTUX6T+TB+XUoooPhOjfLzbpFadPzxc8WKPGY73TP//5z6LWXdZdd92SzQDWe70uTwEFOkuAYECsuULTq/kHXdxzUKv0kUceCd/5znfqitOo6++6bqQLazoBmvKOia5GYkqHx5qCcVx/vPIbIYgUE9cU1DDnXr5S/5NxHl65xihViI6aZbToxjUL1zM0PTx58uSsu4G0Jmu6LN8roEBlAVpDePTRRwsTHnPMMYEu6MhTSgWnCcJy7U/XIjzvIUgTg0k8t/v617+enVe/+c1vZn1/s2DOrUzHsmtpBrywUTW8+fjHP140Nc8P99xzz7D00ktn9zjkG5z74zYXTdzHDyyXwCFNHhNwx+PZZ58N+X6B8zVNaWqemqYUgCOxzRQ2Js+j6XU+p02wsy/bbLNNH7fW2TtB4HOf+1z23eJ7GBMF00488cTsY6nfAk1480yYca383aQ7BwqecE3EbyhfCYvWR3mWQaIblNSCa5pDDz00q9X9r3/9q9u8jKdbBn6ntdbGphvTAw88sHDPQeuotNjANR3NynONQ0Ce3zz3Jrvssku2jf5rTQED3a153NxqBRom8OUvfzm7QY4r4Ab6D3/4Q7j66qvjoKx042abbVY4SRVG+GauC1x++eVZIYS0xsFc3yg3QAEFFOhAgXvuuafoJo2HLz/96U/DmDFjijS4qeJhC+dZHlaZFFBAgXYVoGYFBYBIPIjnITMPwwi0pbXabrzxxqyLnVVXXbVdKdyvFhGgQFpM5QLd+T4g4/SNfM33ebv55puHDTfcsKZVsm9pP8PMTO10HiSvvvrqRcsicEQrZDTRXOtD5qIF+UGBDheg2VxqKxIAJlHAK629uNxyy2W/s9jkLzUQaY6cQDcFwah5GBNd18X+f1dbbbVA879xWRSk5TkeAfBGphVWWCHLL9Kmhjm/x6D9MssskxXwvfLKK+u+Gew7hXMJrnE9EQPX6YqoYYtpmihwRwsyv/71rws16NnmtDn4OD35O93+za0+z+N2+NoaAgRyKXhB7WZaM0gLTLAHpQp8cB3Mb5xCI6363eR6nWA0leX4yycK86SV5UaNGhW23XbbohYfyDNivsHvjQI+dL/Jb5MANHnb3nvvXfM1CPce/IapYR7zXa5p0vuOuL3XX399oNuHRhcQiuvztf4CBrrrb+oSFWgrATJ4SkDR5Aol0UgEv7lwphQWiZKlnDA4GXHzS8ksEicjTtrUVKMUZLwIz0b+dzzLYRpKUFEKk5MQDxGqvYHmYpb+PSiFxTqWXXbZqk5K1OpILzpYd9xuto8LkPRCmX3L17KL+5FOz76wT5SCZ5lc2A8fPjyblCZY3nnnnUJ/QHF+PONDlEGDBvWpFh3L4mIg9hkX11HtKyd8ShPz8AQjLkAokYdtuZN9uePPsrhQ4fgQ2OHCLZbgi9vDjRrN5OHCsV9xxRULNX3iNKVemY+bPrYTa76LlMDNL7/UvA5TQAEF+kOAG9Y0UVubvDCfOL/wcDp9QM35iTy41M1wPF+wHM5LzJ8m8lOaWiV/pJZDem5Np+M9507O1eTXaeJ8H8/ZNDNGTTFuMtPmx0qdrzgHxT7vWB7zMX+pRN95nC9ZF4UAONcsvvjiZacvtQyHKVBvAX5z/Pb4/fD95IET302uM8p9l/t6TZlec/K747omJq6veXDEtnB9TGsQXJtVSnGZPV2X9rQM5sfgsccey/IH+riLD+B6mq+WcVzr8wCZP5oypLZLfEDPcqjFRlCcvCafaFqQ7SOvI8+juUh8uF5Nr+eZr6/X315z5vXb+zPnsbRbKX5DMXHPwneO9MADD8TB2TCCONyHUBi8lsQ5mN93tffDfN/5TnP+TlNsJYZhpc7P6bTx/cknn1x0/ud64Ve/+lXh/B+n45V923LLLdNB3d7Xui8sIL1uGD16dNG9HC5cd5AHs21pIo/inpUH1dyz8wyCfJr8JJ8HpPPx3uuPvIif+1OA89VPfvKTLOiSdm3EsxZqddKaCYEivvt8V/muM+66667LaiHGbaU53nxz2rvttlvWDHJskZFCtJxfY3PBcd56v9I08ymnnJIV3I3L5hzPdcNBBx2UPevieWJ6HxGn6+0r12e0LkEwjGuna665pqglSq7Zvva1r3Uziutj26ghSn/n5Pn5Jou5FiMwR21wnzFFNV+rEeD7wndv/fXXz75fFKDgmWk+MR2FUyiMkZ7jWvG7SfcAX/nKVwJdnca4Afs777zzZtdFeOSfWVBzmrzt0ksv7XYtwvTrrbde9sz+iiuuyGIKeFU6v+eN42ees9Dizemnnx4efPDBosoITMN1E91AkJ+Ue+4dl+VrcwsM6PqxzW7uTazP1qU/tPos0aUo0B4CP/7xj4uaK/35z39eVKM77uWRRx6ZBbvjZy5m40P5s88+Ozs5MY4TNH3i8FCO13gTTuA13vhzsU5JKfq9iRfhcbm8clFKcJ2gQLnEg/TjjjsuPPTQQ0WTcPL77ne/mz2YS/suYnmf/exnC9PSnFL6MJ7Srmkzb1zopk2WcPF8Vpl+0Gj25Pe//31R6dq4Ik7sW2yxRdh1113DzTffnF1Mx3GlXnlId8IJJ5QaVTSMmi/0vRQTNbhj6V4uIHgwyEPJmC644IIsAB4/U6ItvTHiOPz1r38NXETwwCGfWD5Nom+c68+I6Uodf26qGJ4GTzg2++yzT9hoo42ym7df/OIXWRA8XRcPJ+gjjia9SiVujrDmRimf+N7Qxw2lnU0KKFBaIBZQSvtBKj2lQ/sqkD9vUtOCB1vVJPLzvfbaq+KkBIJiCx7ctNH0GQ/FSqUNNtggu+nmAVtM5Mlp4DwOT185p5Jv88A5bUqY7xI1IdJE3sx+x8QNKg+40jR+/Phw5plnlqw1wc0rNTN22GGHrOBaOp/v6y/QbvlB/pqW7x7fwWoSBTl40Mn1UryeSufjGmb77bcPO+64Y7cHIH29puS6i4dDJK7hqH3FNTYBJ65zuW6OicKTPMjuqcubaq9L+b3RL+ARRxwRF59dQ3H9yzUaAfw0EWyiBhTB9moTfYkedthhhckplBhrdBcG/vcN1+XcL6TXjvnrVfIhasncfvvtRS5xWRQw5Zqfh4QxETznYXZPqdT1d6ddc7ZbftDT8e5pXLXn31LLIDDC/U81qbf3w8cee2xRMKnUuvitxmZSS41nGAVF+D2nKZ7v02HVvO/tvrDsNA/i4TI14cjnuL6goA2JQEC6rTxnIKiWFkLIJuz6Rx7AtQoFqPPJ64+8SPnP5gflbeo1ht8N51kKbFCAjfNjvrIHhd0o/BoLn9Zr3Y1aDvknv0v2g1rU/RkwwhNLCiNhmQYOq9lfnltScIZtJ/+I91fVzNvu05gf9P0IU0iN7xffMwpm8f3knjwf/C21pmb8bqbPgNnm3XffvdC8P/ka+8r+8VustI88e+d3yzNpngPnC/Ty2+YegYLxpQq/ljKrNAzTeA3BPYCt1VQS+2A8hRKbOXUvHt3MW+u2KaDAXBPIl5xKa0OnG0WJah6y8xCLk3k+UdKbh2c8+CqXmC/exNOXRn7dPOT60Y9+VOjTNF0OD8foi4iTVaMTJ1xuwmOzUqXWx0mbEnz5fSg1bV+G0RcMNblZH8eGYMchhxxS1SKpcc8DgVKFDuICuGmh4AIXKTxsKJc4/hdffHG2LfikiWNDc1ucGClJ92zSb02cjmN79NFHZ+vKX8QQQMG7VCCe+fne8FCYpn/xMCmggAJzU4CCO2kiEE1f2OSh9T4n5As/peuN72+99dbsppNzZD5/jdM0+pWaKwTVyuXjnDfuuOOOLNCYBswbvV0uXwG6FSB4Ui5xDUMTv1xr9LbVnHLLTodzDXffffcFfq+lrpXp7+53v/td9hA23xRnPa5L4zV2qZonFIohCEUAjYKc9U40mUwhV/LJmNJCWdSg5R6i3D0I85DHEFjnPoRgX2+T15y9lXO+agTqcT9czXp6moZAd5poISYWYk+HV3pfz33h2oC+iymsE4Pc+fVXut4hD6CQ0+GHH15U4MXrj7ykn+e2APcCBLt6CsimLbzM7e2tZv0Eh+dWgBhP7r3y91/VbDfTEJRLCwNXO5/TKVCNAJVy+OtNarXvJtcTPbWGmjfgnoKWWcslftv1zldazbScjcO7CxS3ddh9vEMUUECB7IFSPihJyaxyidrRpYLcTE8QNH1wx0mLfn2oKZw/uVFbgyaI8oma4ARn00TNDZZBaUMe9PGgrtGJ2s/5IDc1ftgGmuCOJ+Ptttsu2xSalOOEmi+hxjzxRMtDvt4kLpqoARfTv/71r+xBQfzc0ysl42ItaJqAYtupKUTzM/lSuNTCKxegiOvgAQSJB7Cx9Gccx7zUaOT7xI0bNRzTmvRMRwnA9CEnw3jgSpA8XTfbR60jamulQRvWbyseqJkUUGBuChDQTkswc246/vjjsz6iLrnkkqw2VbntY754Xkin4ZwZh/Mal08LHTEf5IEZeTqtqKQte7AcSi7//e9/LyyScw7L4TyUJs4pcT3580A6Xa3vaTkkzcdZDw/WaRqQvrs4T5J22mmnWhft9Ar0SSC2OsRvjNoEfC/5DecfStEiUew/rk8r7GFmruG4VuZ6kZYYqKGYJvISap7nU63Xpfn5+Uzwi2suHhSz/+QDaaI51VLX5uk0fXlP9wVpSq/nP/GJTxSC11y7cg1Jq0ncA8S8kHnpsoEClTHVev3tNWeU68xXfncU7uUv7duW+6M4nIK1MVH7uNTwOL7Ua1/uh6nZye8yX9iE+6l43o73oKXWHYfFmkzxMzUYyf9qTX3Zl1LruvHGG0Pa1286DYWR0j7FuXahb3LuB3meEBMFk2jxhrwyJq8/ooSvCiiggAIKKKBAewpYo7s9j6t7pUDdBCilTe3gtD8dHnrnH0SlK6QENg/caeKRfoZ46M5NOU0JcTMcEzfT3//+94ualbz22msD/YXF9Kc//SkbH4PD9HnKA8A0URuZIHdMbG+6nji8nq80dcJ60kTTrjSXmDYtRZOTK6+8cjYZgQf+eHhJbZOYeHBHc5t9Tdtuu2246qqrCk1u0pzML3/5y6oWywMCAh7bbLNNUSCe40+t+ljqnwIGPBjJF0rIr+Tggw8uBM95IErzcjHx0IHvBNvGA2QeRlBDKH2okS9Ywb6khSe++MUvZv2nxGXynfvhD3+YfSSIwsNemos3KaCAAnNLgGAZfW6l3UywLQRuOLfxR2lngtT0MUeTWTGRN5Jvkl/SN1xMnFvT/DQOpxUTzj885CZgnKZ8s7003Tlu3LhsEmpHkvJNPh966KFZYaVsZB3/5fst/8EPflB0PqG2Kud4rh1MCvSnAL9DfpsEuPOFOSloR9+YJH6T9NObr01dz21lHWzDz372s8I1JV3CnHrqqYXV5K+TenNdWlhY7g2FHb/97W9nzXeyLXQVdMsttxSmoqWiRqV8c3ixP2TWR3OidFHDMLYxLaDDfcree+9dqO1NPse2c69R6/W315yNOrqtsVy+Z7FGIK0rxMRvMg5PfwO0HBCHx2l7eu3r/XAMvp9xxhnh8ssvL6yK7g8q9aFdmLjrTby3i8NqqX0V5+nrvsTlpK+xJjeFfLg24vqGe2tacqB7L37XMdHCG/0UkyjwfdFFF2X9ofKZY8Txi9dEXn+gYlJAAQUUUEABBdpXwBrd7Xts3TMFeiXADSKl0ql1Rn/dPOhK+7pmofTVnD5cKrUims3mhjvWbGZ6ApkENWPiwVO+70RKZaf96vHQm4dVMaW1wRm2+uqrFwW5GbbzzjtnzWPzvlGJ/sTSWmnUXCbgnga5WTdB7N6Uju/NdlMA4ctf/nJhVh4U5AsFFEbm3lCQgOMVCxTE0QRV0r68GZ5/MBKnja8EWji2MdEMZd6AYbGWFN8N+mRNU75fSLxjYvq0v3WG851JH9DQJ4xJAQUUmNsCnI/oY7Zcax3kdQTCaQqZ1kroJ7i3iZqN8YFuuoz1118/6+8yDquUh8fpGvFKqyFpSoMFDKdmXFpwLZ3W9wo0UoDrFK6D8kFu1pnvD7s/fkP8DtJrSn7H6bUUfdWl19T1ui6llug3vvGNLKjMvrNO1p2m/DVaOq6v7/PNtFKDPE1cVxPMy9+HUFBo1VVXLUzKNXpvW/fxmrPA2PFvCOTGlHaLlQ6vtYn8etwPx23qyyt5SJpoJaHW1Kh9oTDeAQcckLXawP0d+RLmdJ8QEy1dxCB3HEYrFGlKa617/ZHK+F4BBRRQQAEFFGg/AWt0t98xdY8U6JNAWqu21ILWXnvtbkHG/HTUcin1sD292WSeNddcMz9r9pnhsTQ3A9L50gcLjMsHSBlGSXyW0cimFfOBVEqcs965ncaOHZs1Sxv7NKTGIE18V5uosU0f69SMoQY1pefTZiNZzuTJk3tcXL4mHk3p0YRe+sCRAgpporm8NKWFCNimtDY3ASOan8un2Gwvw/PbnJ/WzwoooEB/CVBYiFqi9PlK4SP66n7rrbeKVk8NJfI18l4e7vYlkYfzMJhlvffee9mieMBLwTFSpTw8m6hB/zg3p/kzLbhQI41rCwq+5ZtobtBmuFgFygrQkg3N4/L74XdKMDkNKDPjpEmTys5frxH5a2SCUPzFwC95Bk10x4Bvva5L6e4gH2zOd4GQXqPVa3/jcvLBt3JBRPI4arVTk53jgUc+b2M4hS9rSV5z1qLV/tOmgdX0u5gOTwPg1Yik97VMn/+tx2UwvNz9cJymL6+0rpUWJue3VGtqxL5wvZJ2xxW3KZ/HMR2tL+QTw8kbSWmLEF5/5KX8rIACCiigQO8EYncpce58dypxuK8K9LeAge7+Fnd9CrSoADf3NG+dr9VRaneWXnrpUoOLAtZMUK7/sHyzhWnNmfTBAsso9wArvwymrWfK32ynDz/quZ5al0XNm6997WtZbXzm5Qaf/iQrpalTp2bN6N5www2FhwOV5ik3Ph+0LjVdNdPE+fIPUahJdOmll8bRJV/jA46SIx2ogAIK9LMABaEomBULZ5Gv0RQy3XWkQaNbb701q60Yu7yoZTOphXjuuedmzXXWMl9/TvulL30pPP3000UP17Hgjy5HxowZk7UaU6qwXH9up+vqTIHLLrssu77IB1v7W4OHRfngcqVtqNd1abnWJyqtv17j88G2fJPQXNcS3LrnnnuKmjCu1/q95qyXZOsu59FHHy0UEku/DxR8iQXCKQwTEwXK4nBamKr0sDddJsvozf1wXHdfXvPdkPWmpYZG7As1uHmAnk+xEHcczjFIj0Mcnr6mhZS8/khlfK+AAgoooEDvBXbcccfAn0mBZhMw0N1sR8TtUWAuC9CfaLzxpYYsN5sEcdPmEyttYrngc6x1Eucv10RrfnhaUzdfazrtpysul9f8MtJx1byvNH9+OypNX8066zUNtaVXW2218MADD2SLvOCCC0K+Kbd0XdTa/vWvfx3SphoJmPOQleM+ceLEboUU0vkb/T5vTZPnaV+2pdZfSyC91PwOU0ABBRopQB612267ha233jrr9oJ8OCYestca6KbP4KOOOqro3Ecz4HSrQX7+1FNPFQXU47rq/Upt2J4SAYDDDjss0G84gX72NT2PU0PziCOOyLpNoSsTkwL9JXDJJZdkBf7S9XE9y3Uw13hpzcp0mmre13qNOHDgwGoWWzRN/lqp1nUWLWwufsg7x3sSNonWfei3PA2Gc4+w1FJLZTXbKQybby2j1l3JO3rNWatg609PSyP5AC57deqpp5bcOVoliX1lH3300RVbJqnH/XDJDalxYL4QCV2JUPC5UqA+XU0j9qXa5wjUpC8VEE+3b/nlly989PqjQOEbBRRQQIEmE3hvxqwwo6sHs4EDQphvaPf7gMnTZoVZs0MY3NWI6LDB3cf3tDu0dDJs2LBsElouMinQzgIGutv56LpvCvRCgCDpSiut1Is5P5iFvqJLJQKnMfjK+LQp63T69AEWw9OgJUH3hx56qDB5fto4otZS6WmQgWXQ9GtPiW2i+dmY8k2qx+HVvKYP+auZvpppqNX9/e9/Pwsg8NCPmtrlErUQ0iD3CiusEOhjPfbVRkDit7/9bbnZGz48/yCGwM1PfvKThq/XFSiggAKNFuCcRh+T6bkx7aqh2vX/4Q9/KApyH3jggVlT4DFgts8++xT1bVlpudWcl/LnTZZZ6dzJNGzTxhtvnP1xs33fffeFK664omhe9od+kfNBJ+Y3KVBvAYI755xzTmGxFBKh4EgMsnIdtddeexXGV3qT/21U87uotMxK4+t5XVppXY0aT5A7vcZnPek9yd/+9reiIPe2226b9ase7ztOOumkrABNtdtXKp/zmrNaPafrrUA97od7u+50Plpg43wc8yua+qfAz1e+8pV0sh7fN2JfeCBfKuV/m3TXRQH9WpLXH7VoOe2dd95ZEwIF4yh4ZVJAgc4WmPn+7HD3M1MzhJHzDgwrLT4nyNyTyqn/eDNc//CksMjIQeHU3Yu7dWS+757zYnjt3Zlh05VHhP02r61bHgp6UXCTRCWmUte/2cgS/5g+dg3E82HukXpKtKwZC53SYk25c3pPy3CcAn0RMNDdFz3nVUCBmgTSgDUzxiZa04Vw0r399tvTQUXNN+abCL/jjjuyZl7TGXhgST+oPSX6H0ybpqS2W9q3dBrELrWc/L5cddVVYZtttglp7fNS8zEslqaL42N/i/FzPV5p/pVAwj/+8Y9scT2V3Ms/gGU/YpCbmdMATD22rdZlsC38xX2g5iIFGbiZNCmggALNKkCNytNOOy07R5V78MU5L1/oK+3+g9rYaX+TNMPJzWbahy61qKkJHRPnp0996lPxY5Zf5rv9KIz875t8Da5SwfZ0ncxGX9v52l///ve/84vu8TN5O32Y0+rIN7/5zcKNMct99dVXQ/7Bdo8Lc6QCvRSgOf30oQ/fxxjkZpGxWeJyi+/rNWW55dYyvC/XpbWsp1HTUpv0xBNPLFo8XT2krVuk16vkjTSZGIPczFjpOFVz/e01Z9Eh6MgPnIs4B5EvnH/++ZkBhWy/+tWvZu8551Jzm8R938EHH5y95181/XXnf6u9uR8urLAPb6g5vdVWW2UFzeJi/v73vwdqQa+11lpxULdXHmLHB9f9uS8E1dOE27hx43pdIM7rj1TT93kBrgni7zw/rtznLbfcMruWLTfe4Qoo0BkCdzw1JfzvFa9lOzts8IBw1l5LhHmH1FYLu1mk6DKIZ+Ukzpsbbrhh1lpcue2j0BzdC5HWWWedii1xlluOwxXorUBr/tJ6u7fOp4ACc1Vg7bXXLno4P378+KK+lrmh+NOf/lTUXBylwKjtFhMnSx5uxURA+sorr4wfs6ZZqX08ZcqUwrBSb/JB0ltuuSXEfrwICPC5p8S+pM2lEXiluVUuBGLiIQnb9vrrr8dB2Wt+3Tzco8k7pqOft3qlL3/5y4UHET0tM9/UbNrPIwGYu+++u2j2SrZFE9fpA8H3mDhO3HimgR3G0c8t3vFCLE7vqwIKKDA3BOhzmj64DzrooKxVDPLS2AoJ5wdqMh933HHhhRdeKNo8+vhMU/6cceaZZ2bnGgLenDf5izWymI/zEcsnMY5tSBMPqfPNGue7g2Dbn3jiiayAUZx21KhRRUElhtPiB+sg0TJIpfyXG99DDz20qBUR5uVcEwsz8ZnEzbRJgb4IUFiCa6ye/lh+/I7HdaV9wXJdxvc8TfH3FYflf6O1XlPG5fTltS/XpX1Zb63zYkcBSv4orEoNUq7baUkovYYmgL377rsXLT49TuQ76fUq+U/MX+NMlY5TuetvrzmjYGe+0orAmmuuGdL+6ilAzDD+llhiiQIMv/04nNdKNZ2YsR73w4UN6OObnXfeuehcy73UkUcemRU6oeAI52auL7iu4Brm5z//eVGrWv25LwTV02cC5NPHH3981qVBykBNMgoo5H//Xn+kSr5XQAEFFGiUwHXjJxYW/d6M2eGWxycXPrfyG+7V03ukVt4Xt719BazR3b7H1j1ToOkEaC5ll112Caecckph284+++xAU4TU1KZ2WP5BN01FpjXNqGGz0UYbFT10/P3vfx94KM+DeoKf3KTT3Gn6QKywwv++oXnutLnuG2+8Mdx1111ZSXxO3gRTCajHB/j5+dkXmgf/3e9+VxhF0H2//fbLamxTayTWiCOAzaYt2SsAAEAASURBVLQxESwYPXp0US2+M844I/BHTYATTjghTtqnV9ax3XbbhYsuuqjH5eRrGvLQkWAFtRR4qJEGUFgQtddp+q3W5uJ63IgKI7fffvtw/fXXZw9amJSHkzTNvsgii2SWfG8ooMBxoybCL3/5y6ICERUW72gFFFCgrgKczy688MJsmZxHCJTFYBkPwnkAW+r8QlO8+VrM1PBOg+G01BFb66DGOAXCODfGPkU5Bx5wwAHZA2HOS/nCVuST5JH0ER5rSC2zzDJF+0+Qm4A06bvf/W523uU9Qfi0xRP6LP3rX/+aBcDTbWTafKJQFec58moKhuFAwIDzNetLC13xQDstTJZflp8VqEaAa8xKid9p7Ms+/iYfeeSR7PvP74oWgvIF/BhPcHbffffNvr99vaastI3VjO/LdWk1y6/XNORH9LPdU+Ia+lvf+lbI99XL9eqjjz5amPWYY44Ja6yxRqD7IPKQfCJ/JJBHIVlStdffXnPmJTvzc9oSStqiWLnh1SrV43642nVVmo7WKChQQsA4vd+jy6vY7VWp+2EKqay33npZU6h9vbevtI3p+D322CPQNUu8x6dQEc1Lc/88YsSIrLALeQz7wjUF20by+iNV9H1vBTgn8QykXOI7aFJAgc4WeHPSzHD/83MKnI+ef1Dg83XjJ4XNP9Ee+QPdDHHOTVtU6uwj7t43m0D5s3Szbanbo4ACbSGw+eabB/7SRECYB1dpkJub6h122KHwcCqdnqbj8oEASm9z0uUBP7XAvv71r6ezdHv/2c9+tqgEOxNQO45mEQkCsI3LLbdct/nSAfQfuvXWW3cLqFL7Jwa5mf66667LtiudN954p8Ma8R7DSrXieACY7isPAygEwMNdHhQwP8uJiX3L1/KO4xr1Onjw4KxpwLQpUR5I87CJlgEI8HDcSDzsfPzxxxu1KS5XAQUUqChAIRzOQ6XyX4JmMaCWLoiaUaXOXQRqyAN7SrFJ1TgNta8oHBSD3FtssUXReZOaWmntR7q6iEHvuIxSr2xLPrGuGGT/9re/3e2cGKengBL9fMWEA+d+8nBqmcdEk6gUGjMp0F8CBEApZJImriUoBMn3lAfb9Fsb+4znOomCKzEwVI9rynTdvX3fl+vS3q6z3vNRK5ZCBDQfn080U5x2oUDziByHGOTmWjbttoGCq/nrwWquv73mzMt35mdahIipXKCbc31vUj3uh3uz3lLzUICcwm/pPVY6XanrlRgEZ7r+3BcKwXF9kOYD3P/RugPXEhyzmC9zDcRzAZLXHxmD//ooQOGqk046qewfremZFFCgswVu6Opnm8bOllxoSPjSunP6xX705ffCC2/NeVbZyjrcB3EPRFeSJgWaVcAa3c16ZNwuBdpUgAA2D8Lp24OaXdyYpjfQPEykZtmee+4Zll122ZIKlKal6WpqU1OKO5bqZl5qe1ALhEA4Nd64sS2VqCVOjRKajaUWeEzUItlggw2y/pVo7pVmFAmAl0rsC9vJAwL2hb7c4s11nJ4HIASJ83138wCPddG0GrXg4j7kp4vL6e0r+7nTTjsFar2XS1yw0GQkzeHS31lM0XP//ffPSu1hQXAk7ZstTtsfrxzbY489Npx33nnZg820j3XWz/GgSTtqzzOtSQEFFJhbAuSrBL/Gjh2btThCMIYmQNPzXdw2akl/8YtfDJ/85CfjoKJXziO/+tWvArVTqUkaH9ySR/NHIkhOXv3HP/6x0M81wwm08xCaIB2tlvzhD3/Iaj+SX6bBc7aXJknPPffcrDnhNCDNuJjYVs4XPOhLC6dRQ4192GyzzbLg9c0331xUQ5v5CUJx3qYFFh5AE6TKJ/oF/dKXvhTSfsrz0/hZgUYIEACldsKll15aKDjHevj9cV1B7UWu8a644orsu8/vh98RqR7XlNmC+vivL9elfVx1r2bHkOt1CtnwR4s8q6++etllcf3/k5/8JNCSRNpNAseN/PM73/lOmDBhQlbAh4Kr5Lf5GifVXn97zVn2MHTMiLTmdhrQLhcArwWG32pf74drWV+laTk/c491wQUXZAWdaSUh3pum8/I73XHHHQutvDCuv/eFZwg0L3/66adnLczkW9zgXpprLwrmxd+/1x/pUfR9owW43qcABt+/tAsEvqs8++K3xfV0/rkPz5wYzx/XG7R6RIsz1bRwxDU5z6IoeEqhFVqaSbtSoHArASqeP3HNHhMtTHHejIl58oV0uSdIn4cxPl12nJdXzrvkH+wDeSUtLrIPnOvjNVM6Pfc08ZkOrRGm9yZsMwVYuF+gkAv7RGHYSgl7WtbCggK/LJc8nGeL8Z4mv98ci3wrMnE9LCPNDzmmMW+J0/iqAAJ05kXtbdLYFecPGy0/X/j9P98M02fODtc/PDF8fcMFs3Gt+I/fL78hKpfx+yJ/4rfV18Sz5fhMgbylmt94qXVS2Yy8jPnJM9O8pNT06TDyA7aBeWmZI583p9P6vvkFBnSdtPgttn3iYsOkgALNJ8DFLYFeLiC5AOUGupaTEheyz3YFqrn45oYhbea8mr3lYpwHGWwDzb/yYCsGDqqZP50mXlRzcU/tIPaHC+FSF/XpfNzIcIHPernxqDR9Om+931NbmwsXXLiQyV/Es4/cbMzt7WS/2Q5uonjFmiZ0enthVG9Hl6dAswrwsIFk/0r9f4Q431FgiD/ye/ItaolV8wAr3Vpu4nhYxc1g/nzJcM5BnFN5qJTWQovLIJ/nQRd/5RI3fOStbFup8yrnAvaD2tzc6JZaT7llx+HsB+cbXuNDqPzDtTitr40RMD/o7sp3n+8233+uCbmeSxPXR1yz8V3NPwip5zVlus7evu/tdWlv19df8+FM3hOvt2MXCOn6uS/g+rqnpmRruf7uhGtO84P0G9S/7/t6P1zvreVagnyQ+ywCQ9xjcZ4vdT2QX3d/7wvBsNiqDNtJYC0Gs/LbFj97/RElyr92en7AeeYLX/hCEdBZZ53V4zklTkyBUApbkT7zmc9krRBcfvnl4ZxzzikUVj3xxBML1878Zv785z+Hv//970UBVebnOoNKC1ScKPWMit8q23XllVcyeSHxPImCrt/85jfDj370oyw4xUgK7R100EGF6ajYcfLJJxc+U0iXLgLSxPIvu+yywiAqetCqYT5RGJcuCuPvMR1PRRYKoxGwThOtCNKdEYnnTkcddVT2LIzXtLAR4/l9swye+ZVKBKMprEiBHa5/8om8gQIwG3e1YkWhgNSBZ0gUBs4/S+Jagq6eYqCbvIVuUfLXhvl1tdvnTs8Pqj2eD73wXvjRhS+HgV3lYM/Yc4mwwHzzhP+94rWsj27en77Hx8I8jCyRjr/m9a5geNdzzZGDwqm7F/9OmHyvM/4TXnt3Zth05RFhv80XKrGE8oP4vsYCLpzXyd+qTbS+RuFS8pStttoqUJg9PiOgwlc+X6Kl1dtvvz1bPC2H8rsrlXj+TtCcAHWaeD7Bb5y4QKlEbXKe/3Pt/4lPfCL7LfOZ+7eY2Fbu4ShAW+56AAMqxcUWXeO8vFLoZbXVVuvxWUk6fae9r0cBh0aaWaO7kbouWwEFKgpwQcuFb75/0Ioz/ncCHvJTSru3iZMgF8389TWxLVwExgvBapfHxUGznCy4AIoXQaW2n31MSyaXmqa/hhGAoUS/SQEFFGgFAc531FTua23lnh6u8ECMh0j5B0mpT095fJyOh9k9PdDmXDBmzJjsL85T6yv70dO+1Lo8p1egHgJ878u1KMTyuW6kYGSpVM9rylLLr3VYb69La11Pf0+PMwWF+CuX0qaNy01Ty/W315zlFB1eD4G+3g/XYxvSZXAt0Zt7WpbR3/vCA+lyNTHTfUrfe/2Ravi+kQIPPPBA1tIRLeeVCi5RMPXHP/5xUXdC6fYQyKa1Jbrh+MEPfpCOyoK5zBuD6ulI1nXNNddkgwgmNTrRSuFf/vKXsqshUEZg+fDDDy8bqCbgTxDtxq5uYwiW5ROF22jV8YQTTuh2j8L0tExFEK9cwjpWgONejEBYbP2RWqUPPvhgoGWpNHH8YpCb4XSv4r1LKuT7VOC68XO66Fp9yXmzIDfjNllpRBbofnvy++HeZ6eGtZcens7SUu+5bia4fMcdd2TBbgqM9HTPVGrnKGR63333FRVkic8cCFYT+OZ3R0EXWmsqFagmf+P3TL4Yuy8iQM72sQzGs20UeFl11VW7bQb5Kt10xtYkuF/iOp/fOi1YUICOvGj99devuUJCt5U5oN8F5rR32O+rdYUKKKCAAgoooIACCiiggAIKKKCAAgoooIACCrSXAAEVam+XCnKzp3QFRFAlJoKvdOFDjWkCLzHdfffdWWAmfub1qquu6hbkpjUnapGvvPLKWdAnBrvT+er9nprcF154YWGxBI2oTU6XMDQ3HhNBJ2pDl7NguksuuSQLctP8Ol2N5Aux0CrV1VdfHRdZeGW5+SA3zatTIYY/3lNbe4sttijMQ3dLaaJ2eT7dc889RYM22WSTos9+UCAKTJk+K9z2xJwuL2m2PKZPJkHvGAiP41rxlQpa/D5JFLJJa1JXsz/ME1trYDnkFfyu+ON9rMlN1welCvHEddAVBEFuaoxvuumm2R/dlvAXC/VTazztji3OSy11gtwUnF1xxRWz9X7qU5/KumUh/6Q1KAq/MJ2p9QSs0d16x8wtVkABBRRQQAEFFFBAAQUUUEABBRRQQAEFFGiwwL777tutmd64yn322adbbWDG0cQvfwReaIKc2o8Eb+n+hJrL1FyMiZqSP/3pTwvr2HXXXQPNhMd+6C+++OJAU8Akaj/zOU2xqXJqNZIIjlMDOq2RnE5fj/fUzqSGdRq8pqn0VVZZJVs8Ta5fdNFFWa10BlCDmtqca6yxRsnVsxwC3DRRzn7w+bjjjgu33HJLYfp891t33nlnUSEAglcE2bfbbrtCbVCC7NQqT7szodllmisnoEXKB7VZN9saE8ew3HbHaXztXIFbHp8cpnX1xT18yMCw3jLzFSBoqXzjFeYPl9wzIdz1zNQwYcr7YdTweQrjW/ENwWG6EOJ3NX78+JJ5X6n9Ii/jd0iiUM7qq69eNBmFUWgynESQmlrZBL7LtdLEbzLmiXFB1A4nLyXP4DdMQDv93VNYJhaKoYn0fEt7rIta4Lfeemsg2E6gPJ0/rsfX5hWwRnfzHhu3TAEFFFBAAQUUUEABBRRQQAEFFFBAAQUUUGAuCRCwfvfdd0v+EfAplwi8HHvssWHLLbfMuuuj6WuCsfkaxJ/73OcKQW6WRTcA9KkdU9q3LgEgtiUman/Tl3QMcjOcZrhpereRiebEY+1M1kN3hDHIHddL4DpNpfrwTsdvu+22hf3AKb8PBJ/SdNttt6UfM+dx48YVgtyMpJZ5WrucYQS0Ul9q1qdBdIwnTJjApFmipmepZpTjeF87WyDW1t5gufnCkEHF/XCPXWlODe/3Z80O/3hkUstDkTcRJCbxe8z/Jsvt4EsvvRQoHMPvmv6zyyVaYWAapn3xxRfLTVbYhvwE5LExL5w8eU4t+zgN20oAnC5a8kHuOA0BdPIMUqka4XE6X5tTwBrdzXlc3CoFFFBAAQUUUEABBRRQQAEFFFBAAQUUUECBFhTYaqutCk3pppsfaxUyjAAqNSP5S1ParDm1uOmLmqaD0+Ay01MzkuBTPq299tpFtaHz4/v6Od0HlkWNzLPPPrvbYhkea073FLgiwJQPPsWmjONCcUhTfhuo2V5tovnym266qTA5teCXXHLJ7HO+hrfNlheYfJMTeOGtGeGxl+d8L2NQO51kydFDwjILDwlPvTY9EBAft+aodHRLvl9iiSWyWtfUkCbfoqWKSgVBYtCYvKpcLW0w6GqAAkLUAI/zlEIioF0usQ6aVc8XQqLAEol19BSgJxDOvPlAebn1Obx5BAx0N8+xcEsUUEABBRRQQAEFFFBAAQUUUEABBRRQQAEFmkTg+9//fhYcKbU5Y8aMKTU4G5YP3DKQ5sSp3RgTny+99NL4sexrDNrkA935vqzjAgiKNzKlNaBZD/1189dTivtQahqadqcmZ7UJt3zgfNFFF6129rDSSisFpo+eBLc///nPZ/OnNe6pYZoPuFe9Eidse4FYm3uernbKH3h+avaX3+mhg+Y0qPyfrqD4469MC8sv2r1gSn6eZv7M75Qmwmnim4Ay/WnHWt7ltjsGrQkyV0ox0B0D0/npCUTHWtf5cT19jsujRYx8YZZS81H729RaAga6W+t4ubUKKKCAAgoooIACCiiggAIKKKCAAgoooIAC/SBAUKc3fbWWCjbTrC5/sf9sah9SQ7JSisvK15wsF4yh6d++priNpZaTDzQttthigWbUe0o9NVkcmxvuaf50HMG21JFxPW1vOi/vmX/TTTcN55xzTjbq8ccfLzQJT+AuJmtzRwlf8wJpc+S8//Od7+Qn6faZwHirB7rZKWpU0wLCs88+m/Wnvfjii3fb10YNqKVATLoNMY+hRnm5AkLp9DHPTYf5vrkFDHQ39/Fx6xRQQAEFFFBAAQUUUEABBRRQQAEFFFBAAQVaSKBUk+IEaahJnPZX/Ytf/CLrN7aaXVtkkUWKJkubOE9H9NQ0bzpdfF8qMJ4GfON08fUjH/lIfJu9jh07tlAjumhEgz4QtCK4RqAtJvoNp2Z4tYltPu+887L+gCkwcP/992d9+MbCAzS7vuGGG1a7OKfrMIG7n5ka3pnyfrbX9M9Nre5y6clXp4WX3pkRbn5sctjjM6PD0Fxf3uXma+bh1OLmN0eXAg899FCPfW9TUIha3TRJXilRS5xUqeBMpeXkx7M8anPzu6bwkqn9BAx0t98xdY8UUEABBRRQQAEFFFBAAQUUUEABBRRQQAEFmkyAprBjoJsg0Z133hk22GCDqrYy3zz3fffdlzUfTHO/abrxxhvTj93e5/vJfeqpp4qmiU0SFw1MPuSb86YZ43HjxlXsqzdZRJ/ffuxjHysKdF9++eVh//33r3q5CyywQFhjjTUC/XOT4mtcwHrrrVe2yfo4ja+dKxCbLaeG9sHbLNwjxK1PTA5HX/5amDJ9Vrit6/3YFXtu/aDHhTXJSJoQpwsA8qA333yzW1cC6WbGFjHI7+j7Op//xGkJhMdAd5wnjuvrawycE+yeOXNm1YWL+rpe5+8/gTmdBPTf+lyTAgoooIACCiiggAIKKKCAAgoooIACCiiggAIdJ7DNNtsU7fMpp5wS7rrrrqJh1Cpm2M0331w0nBrLH/7whwvDCAydfPLJIe3/+sILLwzjx48vTFPqzcILFwfmCHSn/W5ffPHFWU3nUvMyjCDzKqusUhjNvMcff3x4553i5pvfeuutcP755xeCV4UZ6vCGGtlpwuqMM84oNEHOOGq8sy+xlnY6Pe8322yzwiBqdD/wwAOFzzZbXqDwTU6Amtz3PDun5nE1Qeu1lxoe5hs6JwwXA+RxkYPnmVMTfPr7pfuEjuNnzCw9Pi5nbrzSskNsBjwW3im1HUxHKwz8DukmoFx64oknsmliiw3lpuvNcLpXoEUNujh45JFHerMI52lyAWt0N/kBcvMUUEABBRRQQAEFFFBAAQUUUEABBRRQQAEFWl9gxRVXzJrEvuWWW7KdoYbjUUcdFahhTNPkBK1feeWVrObj8OHDw6qrrpr1icvE9NH9hS98IZx00kkFCJZz7733ZsFn5pswYUJhXLk31MimViXrJtF0+QEHHBCWWmqprIlhAsQEhcoFiJlnjz32CAceeGChb2y2g9rpBJSojckyXn/99WzZ1KDcZZddmK1uabXVVguf/vSnw0033ZQtk22lVjd/I0eOzGptxqaS6U94zTXX7LZuanTj/vbbbxcsmIiCADZv3I3LAf8V+McjkwL9cg/qClJv9PHKtbOHdDVVTvPm1zw0MYx/4b3wyoSZYdFRc8JyC42Y80rw/P7np4ZVPjqsqBl0xr/49ozw6MvvZa+LLzC4qY4DvxN+g6W6P4gbSj62zDLLBALZL730Upa3UBucZsRJ06dPz4LPL7zwQvZ56aWXLlvrO5ugF/+o0U3+9vTTT4fnn38+y7dofj1tDYP8kED8EkssEeyjuxfIc3kWa3TP5QPg6hVQQAEFFFBAAQUUUEABBRRQQAEFFFBAAQU6Q4AgcT7wSrD10UcfDdSujgFoArX/+Mc/ilCoybzWWmsVDWO6xx57LAtyEwzfeOONi8bnPwwbNizssMMO+cHhmWeeyQLUBIW+/vWvdxufDqBW93777VcUkCJITxCJGuX0Ex6DX9dff33Wl286fz3e77bbbiUD0jRPHIPcrIfgd6lUzgpjAv0mBUoJxFrZa42ZN4wYVl14bexKcwLi1Mu+fvzEwmLX6qrtzTetq5xG+OnFr4Tvn/9SYRxv1ll6ePb5tXdnhr3/8EI4/aa3isbP7Q8UmCGIXSnRGkXseuHFF18M1157bbjhhhuyP97HIDeFfZi2EWn55Zcv1EBnG1j/NddckwXqr7766kCXDwTiH3744Uas3mU2WKC6X2KDN8LFK6CAAgoooIACCiiggAIKKKCAAgoooIACCijQ7gLUOP7hD38Y9t1336wGdKmgKs39HnzwwVnf16kHwdlDDz007LTTTkW1EZmGWojf+973wvrrr5/OUvL99ttvH3beeedu/WqzXrZt8803D9Ss7CltuOGG4bjjjgvl+rOmH1+W85vf/CYMHTq0p0X1ahyOhx9+eNhnn32KmnRPF0YNeva1XNp0002LRnEsKhUUKJrBDx0l8NjL08ILb83I9nnsiiOq3veVPjKsUIv7hq4a4QS2SUt9eEj4n00XKjRtPvP9OcPj/61WGRG2XnVkVnucYTPLNHEep58brwSmy/W7HbeH5sgp3ENLDBS0IdEfd+yTm2GMoxAPeVwjEstdd911s1Yy4jZQOGfixIlZCxD89inAs8466zRi9S6zwQIDug7kf39WDV7TXF78m2++OZe3wNUroIACCiiggAJzV4Am20hp/2tzd4tcuwIKzC0B84O5Je96FWg+AfOD5jsmbpECc0vA/GDuyNN0L33c0tQ3wWqa/6ZWdaVEc93UTHz55ZezZnljf7l33313OPLIIwuzE4g+6KCDCp/TN9R8Zt0Ee6jxSPC4t4nmymNfvewD/Yk3KmhVahsJmlGjnNrxrJvaodU47r333lkNdJZJ3+OHHXZYqcV33DDzg/495G9Pfj/QJ/f8JWqJd7WUHt6aNDOMmHeeMLSrKfRq0qhRo8KHPvShbFJ+Fz11RVDN8uo5DXkeLS+QyHNiM+b1XEelZbENkyZNyppOJ1DPHwF5U2mBZm/OfU4nAKW33aEKKKCAAgoooIACCiiggAIKKKCAAgoooIACCijQIAGCPDT/W00TwOkmUAOR/rb5622i/1z6qq1HItAeg+31WF6ty6C/3Vr3hSbfaWY9pk022SS+9VWBfhVYYL7yNZkHdsW2Y3/e/bpRDVoZed7czCvYLbZhwQUXbNAeutj+FjDQ3d/irk8BBRRQQAEFFFBAAQUUUEABBRRQQAEFFFBAAQX6XWDatGlZH970SX7aaacV1k/t12qafS/M4BsFFFBAgaYQMNDdFIfBjVBAAQUUUEABBRRQQAEFFFBAAQUUUEABBRRQQIFGChxzzDHh3nvv7baK7bbbLgwePLjbcAcooIACCjS3gI3ON/fxcesUUEABBRRQQAEFFFBAAQUUUEABBRRQQAEFFFCgQQIrr7xyINBtUkABBRRoPQFrdLfeMXOLFVBAAQUUUEABBRRQQAEFFFBAAQUUUEABBRToJjB06NCi/m9HjhzZbZpOHjDPPB/0hTxq1KhAv9yf//znQzq8k33c9/YQmDVrVpg5c2Z77Ix7oUAFAQPdFYAcrYACCiiggAIKKKCAAgoooIACCiiggAIKKKBAKwisssoq4ZRTTmmFTZ0r23jIIYeESZMmhSFDhgQKBZgUaEeBiRMnBv5MCnSCgIHuTjjK7qMCCiiggAIKKKCAAgoooIACCiiggAIKKKCAAh0uMGDAgDBixIgOV3D3FVBAgfYRsI/u9jmW7okCCiiggAIKKKCAAgoooIACCiiggAIKKKCAAgoooIACCijQEQIGujviMLuTCiiggAIKKKCAAgoooIACCiiggAIKKKCAAgoooIACCiigQPsIGOhun2PpniiggAIKKKCAAgoooIACCiiggAIKKKCAAgoooIACCiiggAIdIWCguyMOszupgAIKKKCAAgoooIACCiiggAIKKKCAAgoooIACCiiggAIKtI+Age72OZbuiQIKKKCAAgoooIACCiiggAIKKKCAAgoooIACCiiggAIKKNARAga6O+Iwu5MKKKCAAgoooIACCiiggAIKKKCAAgoooIACCiiggAIKKKBA+wgY6G6fY+meKKCAAgoooIACCiiggAIKKKCAAgoooIACCiiggAIKKKCAAh0hYKC7Iw6zO6mAAgoooIACCiiggAIKKKCAAgoooIACCiiggAIKKKCAAgq0j4CB7vY5lu6JAgoooIACCiiggAIKKKCAAgoooIACCiiggAIKKKCAAgoo0BECgzpiL91JBRRQoIECgwYNCrNnz87WwGv8q2aVAwYMCPEvTv/+++/Ht74qoIACCihQs4DnpZrJnEGBthUwP2jbQ+uOKVCzgPlBzWTOoEDbCpgftO2hdccUUECBjhQw0N2Rh92dVkCBegoMHTq0ENwmSD1z5sxC4LvSeghyDx48OAwc+EEDG1OnTq00m+MVUEABBRQoK+B5qSyNIxToOAHzg4475O6wAmUFzA/K0jhCgY4TMD/ouEPuDiuggAJtLWCgu60PrzungAL9ITDPPPNktbJZ16xZs7KgNcFu3vOXT7EGN/NRijYGustNn5/fzwoooIACCvQk4HmpJx3HKdBZAuYHnXW83VsFehIwP+hJx3EKdJaA+UFnHW/3VgEFFGh3AQPd7X6E3T8FFOgXAWpkDxkyJFvXjBkzwvTp08O0adMKNb3jRsQgN8FtStDyyh/NnTN9qcB4nNdXBRRQQAEFqhXwvFStlNMp0P4C5gftf4zdQwWqFTA/qFbK6RRofwHzg/Y/xu6hAgoo0CkCBro75Ui7nwoo0FABbhConc1r/GOFvKc589iHd5wuDXRTkpZpCIKbFFBAAQUUqIdAPN/EcxKvJF49L9VD2GUo0DoC5getc6zcUgUaLWB+0Ghhl69A6wiYH7TOsXJLFVBAAQV6FjDQ3bOPYxVQQIGaBAhWx4A3r9Tufu+99wqBbIYNGzYsmyY2FWWAuyZiJ1ZAAQUUqEHA81INWE6qQJsLmB+0+QF29xSoQcD8oAYsJ1WgzQXMD9r8ALt7CiigQAcIGOjugIPsLiqgQGMFYm1sXikRG28SCGTzmRSnIdBNk+WMI1HTm+bKGR//shH+U0ABBRRQoJcC8ZzDq+elXiI6mwJtImB+0CYH0t1QoA4C5gd1QHQRCrSJgPlBmxxId0MBBRRQIBMw0O0XQQEFFOijQOxbO9bQJphNsJs/hlGDO226PAa/WS1Bbmp9swz+Zs6c2cetcXYFFFBAgU4X8LzU6d8A91+BDwTMDz6w8J0CnS5gftDp3wD3X4EPBMwPPrDwnQIKKKBA6wsY6G79Y+geKKDAXBaIwelYS5vgNcFuAtrxL93EtBY3806fPr0Q5KZUrUkBBRRQQIG+CHhe6oue8yrQXgLmB+11PN0bBfoiYH7QFz3nVaC9BMwP2ut4ujcKKKBApwsY6O70b4D7r4ACdREgQE1f3NwsDB48OAwZMiRrojzW7I4rIcjNX6zFzSt/zEeA3KSAAgoooEA9BDwv1UPRZSjQHgLmB+1xHN0LBeohYH5QD0WXoUB7CJgftMdxdC8UUEABBUIw0O23QAEFFKiDAMHrGKwmYB2D1rzGJs1ZDZ+ZLg10c3MRp6/DprgIBRRQQAEFskJVnpf8IiigAAJep/o9UECBKGB+ECV8VUAB8wO/AwoooIAC7SJgoLtdjqT7oYACTSGQ3igQYKB2N310E+yO42LNbwLcDOPPpIACCiigQCME4rknFrTyvNQIZZepQGsImB+0xnFyKxXoDwHzg/5Qdh0KtIaA+UFrHCe3UgEFFFCgvICB7vI2jlFAAQVqFuAGgT8CCmlN7TTQPW3atGxczQt3BgUUUEABBWoU8LxUI5iTK9DGAuYHbXxw3TUFahQwP6gRzMkVaGMB84M2PrjumgIKKNAhAga6O+RAu5sKKND/AtwsxD6P6KubRADcZsr7/1i4RgUUUECBOc0Xe17ym6CAAgh4ner3QAEFooD5QZTwVQEFzA/8DiiggAIKtKKAge5WPGpuswIKtIyAge2WOVRuqAIKKNARAp6XOuIwu5MKVCVgflAVkxMp0BEC5gcdcZjdSQWqEjA/qIrJiRRQQAEFmkhgYBNti5uigAIKKKCAAgoooIACCiiggAIKKKCAAgoooIACCiiggAIKKKBARQED3RWJnEABBRRQQAEFFFBAAQUUUEABBRRQQAEFFFBAAQUUUEABBRRQoJkEDHQ309FwWxRQQAEFFFBAAQUUUEABBRRQQAEFFFBAAQUUUEABBRRQQAEFKgoY6K5I5AQKKKCAAgoooIACCiiggAIKKKCAAgoooIACCiiggAIKKKCAAs0kYKC7mY6G26KAAgoooIACCiiggAIKKKCAAgoooIACCiiggAIKKKCAAgooUFHAQHdFIidQQAEFFFBAAQUUUEABBRRQQAEFFFBAAQUUUEABBRRQQAEFFGgmAQPdzXQ03BYFFFBAAQUUUEABBRRQQAEFFFBAAQUUUEABBRRQQAEFFFBAgYoCBrorEjmBAgoooIACCiiggAIKKKCAAgoooIACCiiggAIKKKCAAgoooEAzCQxqpo1p5LaMHj26kYt32QoooIACCiigQMsIeF3UMofKDVWg4QLmBw0ndgUKtIyA+UHLHCo3VIGGC5gfNJzYFSjQMgLmBy1zqNxQBTpWwBrdHXvo3XEFFFBAAQUUUEABBRRQQAEFFFBAAQUUUEABBRRQQAEFFFCgNQU6pkb3/PPP35pHyK1WQAEFFFBAAQXqJPDGG29kS1pooYXqtEQXo4ACrSpgftCqR87tVqD+AuYH9Td1iQq0qoD5QaseObdbgfoLmB/U39QlKtCqApMmTWrqTbdGd1MfHjdOAQUUUEABBRRQQAEFFFBAAQUUUEABBRRQQAEFFFBAAQUUUCAvYKA7L+JnBRRQQAEFFFBAAQUUUEABBRRQQAEFFFBAAQUUUEABBRRQQIGmFjDQ3dSHx41TQAEFFFBAAQUUUEABBRRQQAEFFFBAAQUUUEABBRRQQAEFFMgLDJg4ceLs/MB2/Gwf3e14VN0nBRRQQAEFFFBAAQUUUEABBRRQQAEFFFBAAQUUUEABBRRohIB9dDdC1WUqoIACCiiggAIKKKCAAgoooIACCiiggAIKKKCAAgoooIACCnSsgE2Xd+yhd8cVUEABBRRQoNME3njjjcCfSQEFFDA/8DuggAJRwPwgSviqgALmB34HFFAgCpgfRAlfFVCg2QUMdDf7EXL7FFBAAQUUUEABBRRQQAEFFFBAAQUUUEABBRRQQAEFFFBAAQWKBOyju4jDDwoooIACCiiggAIKKKCAAgoooIACCiiggAIKKKCAAgoooIAC9tHtd0ABBRRQQAEFFFBAAQUUUEABBRRQQAEFFFBAAQUUUEABBRRQQIE6Cth0eR0xXZQCCiiggAIKKNDMAvax1cxHx21ToH8FzA/619u1KdDMAuYHzXx03DYF+lfA/KB/vV2bAs0sYH7QzEfHbVNAgVTAQHeq4XsFFFBAAQUUUEABBRRQQAEFFFBAAQUUUEABBRRQQAEFFFBAgaYXsI/upj9EbqACCiiggAIKKKCAAgoooIACCiiggAIKKKCAAgoooIACCijQvwL20d2/3q5NAQUUUEABBRRQQAEFFFBAAQUUUEABBRRQQAEFFFBAAQUUUKDNBWy6vM0PsLungAIKKKCAAgpEAfvYihK+KqCA+YHfAQUUiALmB1HCVwUUMD/wO6CAAlHA/CBK+KqAAs0uYKC72Y+Q26eAAgoooIACCiiggAIKKKCAAgoooIACCiiggAIKKKCAAgooUCRgH91FHH5QQAEFFFBAAQUUUEABBRRQQAEFFFBAAQUUUEABBRRQQAEFFLCPbr8DCiiggAIKKKCAAgoooIACCiiggAIKKKCAAgoooIACCiiggAIK1FHApsvriOmiFFBAAQUUUECBZhawj61mPjpumwL9K2B+0L/erk2BZhYwP2jmo+O2KdC/AuYH/evt2hRoZgHzg2Y+Om6bAgqkAoPSD75XoFMFps+cFaZMez/b/ZHDB4eBA0pLvD9rdnj2tSlhwpSZYdlF5wsjh/sTKi3lUAUUUEABBRRQQAEFFFBAAQUUUEABBRRQQAEFFFBAAQUaJ2Af3Y2z7aglP/XK5PDc61Ozfd5wxQXDkEGt1VjAZXe9Ev7fuY9m23/VT9YLiy4wrOj4dcW3wwW3vBhOuurZsNDIIVmA++lXpoRPLj0qHPr55cKiHxpaNH2tH557fUp44qXJ4cmXu/66LPFb4sPzhiU/PDxssMKCLRVQn/H+rHDzw291IxgyaEBYZcmR4Z6nJoSVPjp/kfFtj74Vhg+dJ6y+1Khu8+UHTJgyIxz/92eywWNXGR02XHF0fpK5+vm1CdPCM69OCfMPGxTGLDI8zNe1X7WkaTNmZYUp3po0PSyx0PCw2ILDyha8KLfcme/PDo+/NCnM6CrAscJHR4Shg2v7PVLwIxboWLHrWLEvvUmvvDOt6zs9KTz18pTw1KuTw7tdBUQW79qfxUcPy7Zrja7fT63p7iffCe9OnVlytgXnHxw+ttC8YfSIISXHO1ABBRRQQAEFFFBAAQUUUEABBRRQQAEFFFBAAQWqF2j2Prp7F72ofv+dskMELrvr1XDWDc9ne3vdzz4VFmqzQNPp1z4Xrn3g9fDr3VcOC48aGuYbNk8YMe+gcMpVz4U9TrgvXHjw2mHeIbUFNMEiKPqzPz8Wbnmke2A4fnVYz26bLhG+stHiYVgv1hGX01+vU6fNCr/521PZ6l7tCnQO7graE4BcYL7B4fs7LBsOOOOhsN7HFwgnf3u1bJp/P/du2PuUB8OnugL6v/vWqhU3k5r3F93+UjbdYgsMLQS6CaJuefjtFefPT/DXH6wTFuljQQVq+p9384vh913fk3cmzyhaxcpLjAgHj1s2rFYhiP90VwGHo//6ZPjX4++EWbO7Slb8N/G9+uqnPxr23HyJisefIPBv//50eOzFSYFgNWmeruYJll1svrB713doy08u/N+lln5hG4648Ilw/zMTAvtEGtDVusFSi8wXdlh30bDrxh8rPWNu6MSuQDTfgYvveDk3pvjjqmNGhm9vOSY79sVjyn867rKnw0PPv1t+gq4x/Ga+PvZjYdeuv6EtVuimxx1zpAIKKKCAAgoooIACCiiggAIKKKCAAgoooIACChQEDHQXKHzTzAJ3Pv524G9gV9Rt322W6tdNfb0rGH1mVxD/vAPXDH+44T/hwa7ALDVkR847OJz07VXDE101Vs/qGv4/W42pabuoRX70JU8GgoIxfbgriL5cV1CS9HxXDfmX3n4vG3/aNc+Fz665SFi0BQLdNOd+2Y/WzfZhl9/cmwVZD9v549ln7Ej/euKdrr+3wzrLLRBOuOKZugQjZ4fZYer0Oc3PZyup8t8HIeUqZ8hNRkB4zxPvD/c9PSEbw3d04VFDwuSugDzHdvzzE8M3/u++8IOumv87bbB4bu45H28a/2b4XlcBgBhcpnb7qK4m9F/t+u6xT7+/7rlwzQOvhfMOWLOrkEXpbPuCW18Kv7r4icIy4opYJoHvQ85+uOu7Ojnss/VSWfA6jo+vl3QFpX/ZFeSmRj5p8DwDw+iu1gte6yqsQAD82Euf6qrlPTX88AvLZcHzOF/+9YZ/vxF++ZfHwxsTpxdGUSN86UWHhw+PHBpe7vpO/+eNqZnNg8++Gy687aWaAt1xoQTw05rbHMd3Js3Ith93vld/vfOV8KfvrRE+1FXIwqSAAnME6GOLtNBCC80Z4H8FFOhYAfODjj307rgC3QTMD7qROECBjhUwP+jYQ++OK9BNwPygG4kDFFCgSQVKR0yadGPdrM4VIIh4xvXPh4Fdwa3+DnSP/8/EMGbh4Vkz4hyBsasslDUnvscJ92fBzM1XXzgQtK4l/X/2zgO+qeqL40dWobSsllHK3htERMWBIjgRcAOi4hY3igtFxb0HuPir4AQERRzgQAEVUGQpsvfeUDZl+j+/m970JU3SNE3bJP0dP+lL3rv3vnu/771LzO+ecyDy2lDpqHfJKSly5wV1pLx6Pjttk4qC/1ORu67mA89teHRnuwX9vsuJVYzn8T0X1TUibIcWFTXvuacntL8+InT8cBV8YZUcntgQh1+4pom/ah774fW8YUe6CXMND/3cGBYhWJH7ytNS5Y4LahuPYrS5cN0eeXzEYhNG/JWxy6VN3XIq+LoWMthzIkT54yMXGYEaIfMH6qKAkxqUN4cPqlf2J5PWGtEWCx+e+3KpPH1VY1vVvR03c7OK1EvM5woJJeTernWlTb1yZgHBrOU7ZfC4lZpaYL/xOC9e9Di5Rb2onbZ+e7o8ryI5RG7wHXBFQ3OPF9Oy6Sq0j1Ix+k1tA570CRrNoG+Xus7q7vcL9FnpN2y+2yP9bL2u92lfqmq4cqfBWXzi3K3y6a/rpJ96u4diCFEOb3ynod11KqJjrhg7faOs237AiPcvXhvcfeFsi+9JgARIgARIgARIgARIgARIgARIgARIgARIgARIgARIgAQimwCF7si+PuxdBBDYuvuQh+cowrQjRPVjKgYi/3JSYnETgjzYriJ/MgRLGLxSX+rdVDqoeO7LIHw+dqXLG9rX8Wjd17tDdbn2jTny4EcLTDhsePkGK3TD07hJ9cQsQ8f+7EJzoxJyV0PkhvXQcPB6CXJlX2aE5z5BRWx4bTutsebHRrj7Ls/+JRCtx83aLHdeWMdZRCb/u13S1BMZ9lTPRnKiCtTWEHb7xk41ZY2Kt9/8tUnGz94ij17ewCOEOaKcw+MbhoUS79/e0kNM79iyosl9joUZELuH/7beMMfCAGuvfL1MkBsc9+OQPi3Nwgp7DOHyr9GQ5SWLFzVi+hd/bJSbVSj3zj0Okflp9eRG2HV4tT/Tq5Gc37qybcZjC+boF17hNLSL3PaIILDv4BGZ8PdW+envLXLTOTXdkRLCeT62RQLRSICe3NF41dhnEsgbApwP8oYrWyWBaCTA+SAarxr7TAJ5Q4DzQd5wZaskEI0EOB9E41Vjn0mgcBIoUjiHzVFHAoF96Ufkz8WukOTIVR1ugycq8j9PnrfNhEp2pD3O0anqVI7XkM373XUuOrGyER9/W7Dd7Fuxeb/U8/LSdRf28Wb47+tkpdaBXaqe3P5Ebh9V/e5CeGuEBcdY4Z0b6lhxAtS3QrCvE+LYrxpqG3mcEZ47FEvQHMrwOm5WM1G6q9icn/bJ5HXmdAin3fWklFyderuG50Zoe9gpjVxe2N4NVksqJdX1BVuwdq/3YeP1jZ0QtU+oUzbLcew4pWEFs/+YqslLNuzzKINrbu8nCNLeHuMoDC/t2y+oZephQYF37uxZy11h17FQANEDfNlleq+iHTy3X6u3tLd9PmW9jm+P2d2lbRW/Ird3vbz6fKUjTPwyTS8QjGHBwUp91sHZl4XjOUNId8x7v+v8gXkFC1+yM+R9R+qGaYt2eISED1QPOesRGn7CP1sFXv2bNAS9n2G5mwmljq0cDjZoC+xxP9vFH7Z9bkmABEiABEiABEiABEiABEiABEiABEiABEiABEiABEjAmwA9ur2J8HPYCUzSnL3IP9ygaoLJcz1z2U55eewyWb5JBSWHIntakyQZoN6qlR3hqM8b+IcRaGynIIK06jvZfjT5huGt6TR4rT41aonMVvHO2T6ETYirl5ycM3GzWY0ypp3v1Zv21MYV1JO1mOaWLqdetGtkkeY+/lSF03v9hHJ29su+H6MesTB41HqHkLZlgt3OW7Nbnhm91IT/9h4rxnm75jOHgOptyGF8ev8pgjDX76kHMHIYIwczrg0WHSAP9NTnTnNXg0D22a9r5T31ZIcYZk0dd02Y7Sd7NNK81DkLAd5VxVC8cmq276j34CX1jVd2sG1AlP5+9mZT/GLl4+2VHGw7thyuITzJEfL7mCu1tT3ksbXXxleu6LIZ+aPB2J/k+Z/jOfFu42v19IbBi/rCNr49qHH8zGbJgvzpuH7wDu/Vvhp2C8R6603fqFqC2efrD9IGQATfphEOIJ72PMNV35ZFWHNYKfUAR/j2gjaENreGxShOu+KlmcZL/hHNN37hCZVlsObzRp70FZv3mUUiI/u1kUapmSxCfc7sOSFmw+t+5O/rBaK10+CFf2PHmnL5qVWlhNezOlWF7ec1+gNymjsNXutP6TPXsnbWhRF4Pl7/doVJp3BIowg4LUUjRFx3dg3pdlIVj3OFUse2Gyob738X5ulCHcypszVNBRZT4H59/YZm9jTchpEAc2yFESabIoEoJ8D5IMovILtPAmEkwPkgjDDZFAlEOQHOB1F+Adl9EggjAc4HYYTJpkiABPKUQFYFLE9Px8YLMwGEjP5SRd673vtXlm7cp2JqUamt3tJWiJ2iHo63vPNPUB6O/jgiV/YVL840gi3K1KwYLwgpDUF3r4onT36+2OTs9Vff1/644kUEQu4LmsN4qXrTQpjarIJp/ZTS0v/ThUb07tQquBDMELysaNW2fnmPkOi+zh1oH4SzazT8N/JAQ0iFiInxQpDEWD+evFZ6vDLLhKv21w7yQ89YulNuHzJXxmtYbV+e9Wir96DZRgiHSJqo3tgQ2LBwAaGu4Z0K4dB6FTvP9cDF9eSq9pmCaG3Ndf7mzS2krPbVaQghfvv5eS+OjlChEdcAjHDO3BpE3Va1y5hm4G3r0KPdTSO3NrzkYe18eH2f0tDlCQ6xHNfCl0HwhKUmlTShuZ1lrPd9g6qlAy42gIiKew62XnNXW0Nofmtl4z1zxNv9dovFIrCNaZ4RGLAABeOEYREIPL8L2nDfWiuj96y3IeLDDF3YgXDrwzSn9/JNLpHbu1xunzM87z1fnSXv/rDKLXKDD55V5ECH5zIWkKQf8hSln/1iqXkuUR9zJIT3FjXLmAUyYH2dhqLH4hun4d7GoiIsOoDIjbDzrfRZradzFdpAigDkckekC2uh1LF1c8sG7eDfBTw7d+i/C/Byh8hNIwESIAESIAESIAESIAESIAESIAESIAESIAESIAESIIFgCGT99T+YWixDAiESeO7LJVIjOd7kIm5RyyUQIjfw8yoif6W5jhHKF2GVr1DvRtj4AScbL9chP66S//202giUM146w312eLFag+D3jIpDyIXcXAUhiNMQ0mHwlv1w4hoZ9N0KGT1tvfFo9JXn2bblvYVYDi/P//20Sh4bsUg9YI8Y8aiP5ioOVuRGm+tUYDyKzqg5PU7Njhz8gUD35riVpgbGgdzONuQ0xv/F1A3Gq3OFinePj1gsw+48XhyoPM4Eb1aISxeoZytCqddUMbpChpcxCoIZQiBDlLurcx3ppZ68EIph8J6/d+h8IxK+/u1yeePG5ma//WOvsf0Mkfw09Yr3Ntt37/3h/Lxfw6yPnubyOka4+KoVSoal+YtOrGIEU4Ryf0kjFdylXvQQGGHg/9AnC81ChKTEEjr2pCznbFmrrBE9wfIJXYjxwtWN3Z66uFc+0QUL42a6vNC7ts0ajWCzhqSGJQfhUW8FaISchxAM4bq6iufWcH8GMvQRtm23Kwx2xm2g93W6EVZxDKHaI8FsGHX0xd/99cvcbebeb1ojUW45p5aGfY+XKuVKmnsd9cLxnD0xcrERc/H8Xd4uVW47v5aJoID2cX0Reh7RALBQxRryio+aut58RBj4fl3ruY/jWX1c2/xZvepf0fvtzGZJxosehefoPYioDDCkBLi/Wz2zGAWfsRhhokbXgMiN+cxaKHVQNxxsbB/wjBzWeevW82rJ6fqM1KxUSgX9TB62HLfhIcAcW+HhyFZIIBYIcD6IhavIMZBAeAhwPggPR7ZCArFAgPNBLFxFjoEEwkOA80F4OLIVEiCBvCfAX5LznjHP4CAQrwLg0DtbeXgyw2P6oUvry6/ztgs8jGdrPlkrdFtB1Slow4vYl0Esh5dmRRX83ry5uXoNZ3qnosr1GrIXIhC8B+HB+VLvpr6a8buvioZUf+yKhn6PB3PAmeu7mkNgDKauLQMPTHhlwuDh++Fdx3uEIYbnJryoISpDlIcAC093CGa+DMJZ34vqyrUdqmc5PH/NHvlimivUOjyukQPaafBKfbx7Q7nm9dkmb/cy9dSH92gk2ljNK40QzTAbtjsc/QTXEnoPPz58kQz/bZ1ZsFFTQ0tDTIYnN7zt4f0/+KbmJhqA9zmxgOCTe1rLfcPmGfHw2kFzpIqGmK6gkQPguQtBGvf/PV3qZOGPvMg27HiSls/OENnA2ib1yq6XUsyEqUfYeXjzT1YhFIs37HNny2IL4diGAMc9uENDnlvhHCG/rVVzhAy3+/J7i3DsgzMWgkBAhpDty3Dvt2+aJK9d3yzLmMPxnCFMPvJjw247r7Z4p1nAXHZ2C89oEFiQ8eJXy0wdLAoZ2L2RxyIVpBUYqIt4MJch3zfC0F95mis6wQJ9XmEQ1SHcO+dKXNOOLSualymU8SeUOuFg4+zD/oMageLu1maBknM/35MACZAACZAACZAACZAACZAACZAACZAACZAACZAACZBAIAIMXR6IDo+FnUAP9QaGZ6u3mdC8GfmB12bjVepdF58RpnfKQld456vOSPUQuZ3lT9c84DCETi8IQ5hia2UcQrzdF8wWHpk2TPhNnWp6iNzO+p01XzNy+cJsHmfncfseomrP9r7DeE+Ct6kKtRDXrjnLU+S29RFO2S4qWKYezJFo8Gb9TEVoGERPhHMOl2nTAnESIe1hEJ+Rux0hp21ubuSd3+G49t7nRt5mZ276TRpiGsKyDb+NRQsIiw5vfaft2JOz+8kZMh6LSqzBkx+G52KQCsTg5TR4cg9QId+5P/3wUXcRZ95p7xzittCToxabEN4I4+39ci4AseWz24I5Ql3bF3JsIyrEy+rl3OWZ6e4w/A9cXN99f3q3aRYQ6CIPX8J+OJ6zMZqqAYZFMr4Wknj3B59xXuRBh8HD2VckBuSWt17ZzrmsXMY9iHtl+tI000Z2f0KpEw42zn6d26oSRW4nkDx+jxxbNs9WHp+KzZMACUQ4Ac4HEX6B2D0SyEcCnA/yETZPRQIRToDzQYRfIHaPBPKRAOeDfITNU5EACeSKAD26c4WPlXNKIFC4cCuA79qX8xytEMqsCHdERbpJ6pnqy2wOaoRoRnlfApeveuHa5wyXjXy5oRhyCVuzYpf97NxibMeroAuvYGcdZxm8b1O3rBQv6nvNC0Jvw1I1zDeERH8Wr8IbPIttnmZ/5Qpq/y96P9g82YG8ueHBPjPDA9dfXy9vV9XkScZxCIqPaJ52eO7CkAP7HM3XjusMwXvFpv0mXDoWYUxfslOjCDTRUNPJpqz9A9HwNs2RDm9zeB+j/Yaaj7lMqeKyaWe6Crk7NOT0Vnntm+WCPPbwDLeh0a24jrZ2K//sDDnWrZV3eHdfp9EOvtPw6BDnEeJ/ysLt0qZeORMVAIsqcO0xVkRaGKVh8SG+wgvcWg317LcGkd6Xrd5ywIj3vo6la/qCnBqe5Ts1r7M/Q/50eFBjwYc/q1S2hDu9gXcZ5zMT6nNmF6RgYQVypAdj9rzw9IfX/dZdvucyLO6BOZ+5s/Teek3TDmDhwUMfL5DxszYLQuu3a1RBII77slDq2D6ivVD9rAi/AABAAElEQVTZOPtyckaeeuc+vicBEiABEiABEiABEiABEiABEiABEiABEiABEiABEiCB7AhQ6M6OEI+HlYBT6A1nw1ZQQps2d3Wg9pETtyDMmZc7u3zI/vpnRSZ4o6aoN3YgS83IlwzhC+Gc7WICZ52UALmqLdclG/ZK36HznNV8vrf5x30eLMCdH09aa84OcbZTy0p+ezJjWZrJbe63gB44v3Ult9D9o+ZStiL3PRfVkd4danhUPbuFGE/46wbPMSIv8jWPe7Sc8ZBHQThOI98yRG541o+49wS3Z7htqNtJKTLh761y/0fzTWjzT9Uz/caONc1hLDCAtzfqbw/gMW7b2u7w4q7sEKohwiKPO7yuIWojBD1e1rAQ4uXrmupiAVcOb4RAdwq3tTSnsjV/ERmQm9oZ0QAe60M1hUCohoUcTg91tIP7G89YncrxJpy3U4z3dZ5A935unzNcE4QWh1XPiKzgqw/e++wzh/Dg/T6c7304y2fnM4eFEkP6tJQHVeTG4h9cS7xw/U7VMOiXtUvJkic+lDq5ZeM9iOzmMe/y/Jw7AsyxlTt+rE0CsUSA80EsXU2OhQRyR4DzQe74sTYJxBIBzgexdDU5FhLIHQHOB7njx9okQAL5R4BCd/6x5pmUgDNnbDiBIM+3tQtOqCwJJX17L9oyccWL5rs3N84NMROi0+Gjx4y3r+1PQW6deZu9+2G51qoUr97K5bwPZ/l8gnqHR5ohRzm8pmHIZQxPWX8WH1fM5Hj3dxz7nVEAECobhgUc3iK3OaB/wPC+rnXlhjf/Np62E9W7HF62sH+0b9Zr/jYNU+300DYFMv50Ui/xE6eWM0I3zmmFbhxGWGyIqsiZnZ1tzwiJDW9nCJxOQ77tQTc2NzmlIUIvV2/0lPJxJsx7cw1PD1H9pYzc0VV0v9NwD6E9eIzDc9uXeXv+OoVyX+Wz21dDBe2xD7fNrljA44Hu/YAVgzhoPa5R9L8cLKyxzxx4B/JGt11oUDXBvjVbRAMY81BbmbZoh/ykCzGmaEQAhKmfrGkI8Oqkebqfu7qJx3MQSh2Pk+byQwUf6Sxy2SSrkwAJkAAJkAAJkAAJkAAJkAAJkAAJkAAJkAAJkAAJFAICnkpHIRgwhxibBGqrB6e1LioiRmooXHVCldYqBk9fkiYQYPHKab7oulVKm6Ei/zPCnzu9xC0Du7UeuMib7Mub25bztwVX5Jsuq/X7X9bAX7GI3m+9uRHuGx6tgQyhufEK1lZrWHhY/RTXNfFXzylGrtHw4Nac7+tXzb6NGct2ysYdBwXevlawh1cy8jTjOsGDONmPaIjFFagPC+TJDEHaW5RGHYQu/1PvW1j9FE9x1e6bpWHfZ6/YKXN1YQFyt0ez5fY5w/OG3Pb70o+I8zpnx8TOZQjnfl/XemahRHZ1vI9jnjlNPbjxwnXDPDPkp1Xy5+I0mfDPVmlea51cc2Z1j2o5qZNbNh4n5od8J4AcWzCuzM539DwhCUQcAc4HEXdJ2CESKDACnA8KDD1PTAIRR4DzQcRdEnaIBAqMAOeDAkPPE5MACeSQQKYbbA4rsjgJ5CeB4ja/rYo2EG68rZqG6LbCX3Y5lr3r5vfn28+v7T7la9+ucL8P9o0VmVAewqI/Qw7yOSpwwZx1/JX3tR+e3LBF6/YYwc5XmUjeh5zTk+e5cotfpLmay8YXD2t3rahsQ1T7a9x53NZBWefiA4SWD2S2jbKli7nvdZRHBAMYrjdyMvszhLBGCHvYBSf4D9/urz7ydtuQ1T3PSM1SDKHJYXg+4fnt6zk1BaLkj/OZCfU5q5kRshzPYbrmbA/G7DOH6wmBOreGfOrH1ykr797a0r0oZqrmjA9k2dUJB5tA5+cxEiABEiABEiABEiABEiABEiABEiABEiABEiABEiABEgiGAIXuYCixTIETQHhmGLyYN+1Mz9IfhES3uZc//XWdQODMibmFdK108EgO4gzn5CQZZVvUKiNnNE0ynxC6uv+nC2XfQf8i2F71CEWObGsII229Pt+bsFqcIZJtGWy/m7lZ1mR4HHdt6wqV7TwezHuEOcYCgoPqXRqKKB/MOfKyzCeT15l7BsJdz/bVwn6q5jUTTZtL1u/zuEbeJ/r2r03uXbh+1prVcNXH529n+Bept+46aKIAoFyzGpn18fkcvUZY6AGD97qvex8C99vfrzJlSmtI7CtPzSpUQ1j1Z9s05Pkb37kWZZzaqII4PdRtHXiBd8m4zxAqHnmisxPvbd1I3IbjOUN0CRiu37CJrjzx2Y21md4f9nq+PHaZ8d7Pro7zuF3M4NyH97i8NnWE3doyOa0TDjb23NzmPwF4ctObO/+584wkEIkEOB9E4lVhn0igYAhwPigY7jwrCUQiAc4HkXhV2CcSKBgCnA8KhjvPSgIkkHMCFLpzzow1CoBAXUdoaHiLbtiRnsVj9L5udU2oYHhO3vjW3/LjnC1y1CHeIXTz2OkbjbDs7W1qhXQMbcLfW2V/AOE5HMPve1FdQU5kGLxwu788U8Zo7mXkRobQjpzL89bslo9UHOv89HS5871/3X2C8GzDiK/fni69B81xe9qiPdT/TMX+p0YtwUcTGt3mhDY7cvCnjoZJvypDIP5i2gZ55LOFutDgoEcLq7bsl4dU1LRhsT0OFuAHiHffzHAJzBBna2d4p4ezS5eeUlUQEh331t3vz5NJmn/beW9hkcLb369UkXONOS3E4EaaQ9kaQsrbPMy4X58evcSEH7fHsYU38e3/+9d4YxdRxd7bmxo5w6/t4ApDDUEaucB/mbvVlMcCiqmLdshN+jxYb+zLNDR7YinPrBUIZ93l2b8E+b+doidybiOvc/dXZsoyDY+OvNo3n1PT2T2P9/d2qevOM4780N2e+0s++HmNyReNexWPI9pcqBEC/tX7O5ItHM/Z5coazxBsyI+rzDOZttflVY994IH55ss/NuCjsThl/NCl9cx7hKS/fvAcMxc476td+w/Lm+P1vvrFdV9lVDU5uc9/8k9zLud1xJzw+ZT1gmcV5lxggeuU0zrhYGP7zC0JkAAJkAAJkAAJkAAJkAAJkAAJkAAJkAAJkAAJkAAJhErAU+0ItRXWI4E8JgBxEGIlRLuJKibiBa/EOy6oLdedXcOcHSGhn7iyoTwxcpFsVjEWHqUoU1VzGEPw3pR20Hj3ojA8lc9qnuzudeNqiVKxbJzxvISA9M4Pq+SXJ9sJhMi8MHhkf96vjVsghhfuk58vNqeCmAnPdacVL1pE/lqaJmc2c/X5xHrl5I4LaxsvXYjjl74wQ8rEF5PypUvI2u0HTBhr1IfINrBHQ4FHc6h267m1NHT5XuNRPE69xPFCCHAI9RC9kYMYtlJFNIwpUgzCvA0X3au9Zz7icPWxni7AeKJ7Q+n/yUKTL73v0HlG+E4pHycHDh2TLcrHXssq5UvKS72bCIRppw24oqGs2LzfLHJAnyF6JpeJkzIqRm/SHOxOb39c81MaVnBWN+8vb1dVIH6+PX6VbFHv4fuGzTfX/DjcS47FHleoJ/ddF9bxqI9b7X8qwq7T+2ag3oN44fqWUs9vnN8anq9Xb2gWMPc2npfR958oL3y11Ai4WLAxeJzLExzt+Lq3bfuRuM3tc4b559lejeX+D+cbT3tcW3N9lSUWG2DBDkTouOJFNJ92klTOiFyB97071DAe+sh33uu12ea+wly2SxdwWE95iOIXqRe9DYf//ewtet8dNfMX5jDsr6z34rIN+9yRKuAtfs1Zmc9DKHVwrXLLJhKvd2HpE3NsFZYrzXGSQPYEOB9kz4glSKCwEOB8UFiuNMdJAtkT4HyQPSOWIIHCQoDzQWG50hwnCUQ/gaL9+/d/IvqHkf0ISpRwec9mX5IlQiHw55I0dz5ZiCjxKpJZgxchvFVhENqceYltGWzhDYsQ3WVUZOt5RtYw0+2bJRkRZ8OOg2YLga6NesjCS9Yacsd2blNFRbt0I9xB4IYHKQQ3SMepSSVlwBUNpKMK3U6Dh2JzDQmNXLq7tDzahtAEb928MjCCNy/CpkPM3LXviBHk0U9rELjPbpEsr17fTFrWKmt3m23rOuXk1MYV1Dt2r+zYc1jSNbw4xE70PaFkMel+Wqq8cG0Tn7wR7tx6g0JUc4bT9jiJfkAf4BGeoiLbfBXV4e2OUObwTD2s7UC8RMjqgT0aeVx373bC9TmYvqPMwyo+71fRD/fEfV3rhuv0WdqB2H1Oq0p6DQ4Zsf/I0f+MVzS8uXEtsQDhJvWCfrpnY3NvezeAe69r2xQjbi9ev1cXDhw1jA1fbQt2UoPy8lyvJnJea/+5tXE/NNIFG0tU1MS9hPsAL1j15FJyd+c6cosuWsD1cho+XqjPTMniRU1dXFu80H8YxNJ2ep/hHqxT2eWd7Kzv/R73NXg01bDsqzV0Pp4/G1khozvuKjUrxksPzffdXkP54z4LxhD5AGI+RPXup2cNwR5MG6N1QQHEYozn3OP9M0VbuXnOUB8LQi4+OUXnoKNmXgJb3JfwuAaX8gnFpc95teUEXbziDCl+csPycrJedywy2b73kAlhjnsCQjastebdfvHapgKG1s7TsdSsVMpcR3DHebbuOmTOg+uMsT5zVWOPOSGUOvZ8uWET7L8L9lzcho/A/v0uz/74+Mx7J3ytsyUSIIFoIsD5IJquFvtKAnlLgPNB3vJl6yQQTQQ4H0TT1WJfSSBvCXA+yFu+bJ0EoonAoUOHIrq7x+3Zs8dbe4joDofauYSEzHDBobbBepFDAMIwRFZ4nnrpdu5OQkRCjmoIKhAbIQjZcOHuQj7eQCA6ePio8fD2cTjPdkEgRXhphCsuq/2tpaG2U1Vc9vYA9tUBiF+oB7G1fkqC8WL3x8VX/Zzsg0CHfoITBNTqFUsJPEtpGjZeRUx45+MFwbeGsqlcTq+hp7YcEBXyOa/R+uCcqt63YIy82jkxLEZAePDDR/6TxtUTzHMSbH2EP1+9db8K3UdNmHXrZRxsfe9ycChfr97i8Frftvug4VJJoycgqkGFhOhagBSO5wwiPRYj4PmsrtcXi2+cArc3P3zGeVcqP3iAp2hkANxX3uHnvethjly5eZ+JZAHe1ZJLZss7lDr2vOFgY9vilgRIgARIgARIgARIgARIgARIgARIgARIgARIIHQCx46ps406O6Sna0TJgwfl8OHDGvnzWOgN5qJmkSJFpHjx4hIXFyclS5YUOF9gHy16COzduzeiO0uhO6IvDztHAiRAAiRAAiRAAiRAAiRAAiRAAiRAAiRAAiRAAiRAAiRAAiRAAoEJHDlyRPbt2ycQJv/LCPeJ9JYwuw3cQviP2n7YLfoBx9TSpUtLsWLMrhx+4uFvMdKFbt5F4b/mbJEESIAESIAESIAEIpIAc2xF5GVhp0igQAhwPigQ7DwpCUQkAc4HEXlZ2CkSKBACnA8KBDtPSgIRSYDzQUReloCd2r17t2gEZyNoI5Vv0aJFjec0vKfxgsBstwEbCtNBCNvwIrdbvMfr6NGjbjE+MTFRypQpE6YzspnCSoBCd2G98hw3CZAACZAACZAACZAACZAACZAACZAACZAACZAACZAACZAACZBA1BKAF3daWpoJUQ4PabwgdGNrRW67hdidX57dELi9RW4I3egv+oAthHmEVi9fvjy9u6P2Diz4jjN0ecFfA/aABEiABEiABEiABEiABEiABEiABEiABEiABEiABEiABEiABEiABIImcOjQIYH3PYRj5MFGDmxsrbCNhpzidn6J3HYAELphVvTGe+vZDaEbOcSRPxzHk5KSjECPMrTIIsDQ5ZF1PdgbEiABEiABEiABEiABEiABEiABEiABEiABEiABEiABEiABEiABEohaAhCKt2/fbkTiuLg4wQtCdyTlvbbCut0CNkKqO7c4duDAASPYV6pUKaL6bzrKPxFPoEjE95AdJAESIAESIAESIAESCAsBrPK1ebbC0iAbIQESiFoCnA+i9tKx4yQQdgKcD8KOlA2SQNQS4HwQtZeOHSeBsBPgfBB2pGFvEOHKIRKXKlXKvCByWxE57CfLgwbRVyvOo+8YC8ZEI4GcEqDQnVNiLE8CJEACJEACJEACJEACJEACJEACJEACJEACJEACJEACJEACJEACBUBg9+7dgrDlCFMOsdjm5HZ6ThdAt3J0SvTV5hPHGDAW5OvG2GgkkBMCzNGdE1osSwIkQAIkQAIkQAIkQAIkQAIkQAIkQAIkQAIkQAIkQAIkQAIkQAIFQAAhyzdv3my8txMTE43QDe/oaBK5ndiQn/vo0aMmXzdyQeN95cqVGcLcCamA30d6jm56dBfwDcLTkwAJkAAJkAAJkAAJkAAJkAAJkAAJkAAJkAAJkAAJkAAJkAAJkEB2BPbt22dEbXhD21e0itwYq/Xshkc3xoPPGCONBIIlQKE7WFIsRwIkQAIkQAIkQAJRToA5tqL8ArL7JBBGApwPwgiTTZFAlBPgfBDlF5DdJ4EwEuB8EEaYbIoEopwA54PIvIDHjh0TeNdCFEa48iJFYkfiw1gwJowNY8RYaSQQDIHYeQqCGS3LkAAJkAAJkAAJkAAJkAAJkAAJkAAJkAAJkAAJkAAJkAAJkAAJkECUEdi/f78g1DdClcP7OdaEbowJY8MYMVYaCQRDoFgwhViGBEiABEiABEiABEgg+gkkJydH/yA4AhIggbAQ4HwQFoxshARiggDng5i4jBwECYSFAOeDsGBkIyQQEwQ4H0TmZUxPTzcdg8AdSyK3pe0cF8aakJBgD3FLAn4J0KPbLxoeIAESIAESIAESIAESIAESIAESIAESIAESIAESIAESIAESIAESIIGCJ3Dw4EGTw9oKwtGcm9ubJsYCb26MDe8xVhoJBEOAQncwlFiGBEiABEiABEiABGKAAHNsxcBF5BBIIEwEOB+ECSSbIYEYIMD5IAYuIodAAmEiwPkgTCDZDAnEAAHOB5F5EQ8fPmw6FqtCN8YFsRtCtx1rZF4J9iqSCFDojqSrwb6QAAmQAAmQAAmQAAmQAAmQAAmQAAmQAAmQAAmQAAmQAAmQAAmQgBeBY8eOGREYQjBE4VgyOyZsYRgrjQSCIcAc3cFQYhkSIAESIAESIAESiAECzLEVAxeRQyCBMBHgfBAmkGyGBGKAAOeDGLiIHAIJhIkA54MwgWQzJBADBDgfRPZFtOG9rSgc2b0NvncYT6yNKfjRs2SoBGJryUeoFFiPBEiABEiABEiABEiABEiABEiABEiABEiABEiABEiABEiABEiABCKcQCwLwhS6I/zmi8DuUeiOwIvCLpEACZAACZAACZBAXhBgjq28oMo2SSA6CXA+iM7rxl6TQF4Q4HyQF1TZJglEJwHOB9F53dhrEsgLApwP8oIq2yQBEsgLAgxdnhdU2WahIPDffyK79h82Yy0VV1TiihXOdSM792UwKKEMihdOBoXihucgSYAESIAESKAACKTt2mfOWqpkCSkZV7wAesBTkgAJkAAJkAAJkAAJkAAJkAAJkAAJkAAJRCoBCt2RemXYrzwn8Oa4lZKmIm2dyvFyVftqOT7f3vQjcuajU029By+pLz1OT81xG4EqLN+0T1ZvPeCzSFJCcUlNKiVJiSU0Z4XPIvmy89ix/9wM7riwttzYsWa+nDcvT3L46DH5fcGOLKcoUew4aV6zjMxavkuaVEuQKuVLustMW7RD4nWxQ6vaZd37Ar2ZuWyn7D5wJEuRInotK5eLk9QKpaRMvP/pee7q3bJt9yFTv0WtMpKs90F29sfiHXLg0DFTrH3TJCmKk/mxRev3yoYd6eboifXKSWIp/33xbmLyvG2it4WUK11cWtcJjod3G5H6GePC+GC4H05rnJSjrq7ddkCWbnQJNg2qlpZq+gyHalhos3LzPlm+ab8sN1tXu2izur5a1y0rtSrF+2zeObec1riCjiXwApWNaemycN1e0xauKa4tLXoJRHKOrY1bd8mchasN3Po1KwtetMJN4OixY9Ko88MGQv+bO8vdV59TuIGEefSRPB+sWr9N5i1bJ/8uWSeLV26SlIplpVn9aubVuE6KlCge/HeTULDNW7pe1mzcbqpecEaLUJoIuk76wcOybM0W2Za2R+pUryjVKleQIgG+pwXdMAuSQA4IRPJ8kINhsCgJkEAYCBTG+WDTtl2yZNUmKV0qTmqkJEnFCok5Jrl5+279zrJRalerKNWrVMhx/UAV/tMfAJau3iyLtH30E9+NYDWrJkmt1GQ5uWU9qVejks8m0Kfla7eaYx1PaZLtd6h1m3bIXP3+BTu5ZV2pULa0ec8/hZNAYZwPCueV5qhJIPoJ5O0vBNHPhyOIYQLjZ282Yt5JDcqHJHTnNZpvZ2yWDyeuCXgaiKG92leXq85IldIl+TgHhBXkwQMHj8lr3yw3pTfvPCjFVQSsoAsLyqu41+/ienLv0HlycsPy8u6tLU2Zf1V0vm3IXGnXqIK8fUtwP4S+/u0Kmbdmd8Ae1awYLzedU1MuaF0py4+dh48ck37D5qug/J+0rV9ehvRpGXDBw8//bJV+H8435+uuCzI6NE8OeO6Vm/fLw58sMGXu71Yv6Odjwdo9cs8H80y9PufVijmhG9xx/a29c2sLOaVhcP8DC2H6gY8WqGC8x1Tvf1l9ueLU0BbHrNyyX578fLHMWbHLdiXLtoiugDn3+Ipy8zm1pLYu5nGac275+cl22S6UmL4kTZ4Yudg08cEdreSEuuWczfE9CYSNwOsf/ygfjp1i2sOPKl+/eXfY2mZDJEAC0UEAPzTf9exn8uuMRX47XCW5rAzqf5W0P7GR3zK+DqDtt0dMlM+/ny6HDh+R4S/fKqfoD8O+bMS4P+T9L3/T74FFZd2k13wVce/LSbvuSvoGP1Q/OmiM/D5rsWDxqLV4jV5w0+VnSt9rzhFEMqCRAAm4CGAxyDk3vSyI9NGwdor88L/7iIYESKCQEgjHfDB3yVp5/r1xMmv+Ktm5Z78HybrVK8n9158vXTu0zvJ7jLPgwUOH5fE3x8qPU/6VDVt3ug8llUuQM9o0lOf7Xi7lynj+/7i7UJBvIHDf9+IImT53hd8aWCCHvt7X+7wsi4VH/TBD3hz+s6n779dPS6UKZfy2gwO/zVoifZ8fbsp8NfguadfK93elgI3wIAmQAAmQAAnkMwEqY/kMnKeLHgKDvnN9iTxFBUx4tRakVSob5z49xE2ECz9y9D/Zvf+IvP39ShnzxwYZcV8bKa+CLC13BLB44NtHTjKN9HptttRLKS1PdG9oPsOTGvbX0p36SjMi85vjV4Ycth6etE7vWFzTtH2HBKLo6q375dHPFsoPuiBj8E0tPIRsCI29NArBx5PXmn58odf/8nZVTd+8/8Dz++nRS8xujKVvl7reRbJ87tAi2Xhx71Gv829nbApa6B43c7NpC1EGurStkqXdWNvx2jcr5KR+6nXl3znePeRxsza7RW73zhy+wY/gH/y8Rt6bsFoOqehuLblMCalbpbSU1NQBa7eny3r1HD+ox7+fvcVEIfAWum09bgsnAeTYgkXaymz8SPTVz7PcF+XPf5bLynVbjUeEeyffkAAJhJVApM0H307+W/q9NFJ27nb92HycfqGApxIErU364/HCFRuNQA1h+cr73pEbL2svA269SOJKBP7+C8+kwZ/9LMPH/WnqW4jH9HuXP7MCc6Bw+aG0a883Ydo86d3/ff0+7/r3HB5k5dVjauOWnbI//ZC88clP8u2kOfLT+/dLYunMKEK2PrckEG4CkTYf+BrfPc8Nl/Wb08whREKgkQAJ5A2BWJ8P8P/V+L4xYvyfHgvN4MW9Z1+6YH5ZvnaL3DrwI/ln8Vp54vZuPkHj+wj+LbcRqZyFtu/ca/7f5u9Fa+ST52/OIj47y/p7j8hGgz6ZIK9+9KPH95fKSWWkQa0qZjEcIuCs3rBd7P9LndC0Vkjn8tcH7ieBaJgPeJVIgARIAAQodPM+KLQEBt3Y3IhFCX48oYf+4vKmLqW5pwtS6EaI6Z+eOMXjOsHpY/32A/KJCp2jpm6QTep5/PCnC9xexh6F+SHsBLqcWEXe0IUQ91xUVxZrmO8OLSq687Xn5GTHaxhoeGM7DWI3PKMhoENMn7Jwh3zwy+osYeFv11DxUzRk+goNcQ8PdISgTnGEU7dtPjZikVkYgRzyz13dJChRHmXPV09y3FsIY75Mw21DJA9k+J/FH+ZsMUXgZe6rL4HqR+OxJRv2yjd/bZRuJ6UE7D5E5zfH+V99HbCy4+Dw39fLW7qwBYZ54fqONeSaM6tnCS1/4NBR+WLaBvljcZpceVpoXuOO0/ItCeQLgfG/zZVdew8YoeeAijz4gWnE+OmCcNU0EiCB2Ccwbc5SuXHAUDNQCNx39DzbhKp3irwQhX/+Y77xMtqhHp3vjZ4sR44clefvvdwnICyWGfTpBBn94ww5rOVg8Hhyek/7rKg7rcDtS0TPTbs4H7zQ7lbBDuNJrVxe3nj4Kjn9hAamK/ih+p2Rk+S5976TFdr/h18bLW8+erU5xj8kUJgJDPvqd5mgzz+NBEiABHI7H+C7AMJx4/tA5/atNIpKe2lct6qUTXClFps5b6UK4Z/rArsN+m/yRDn75Cbuf6ctfYjQl9w12Aji2Hfl+W3lqs7tpEWDarJYI7Z8M3GOvDXiF7Nwt3Of12TG6MelTOmcpS57/4tf5fn3x5lTFitaRO7s1Un6dO/g7qftCxbIffz1VJn81yK57uLT7W5uSYAESIAESKBQEQicmLNQoeBgCxsBCHdNqidKjYo5+7IZCZz0e7lUTy4l/S9rIOcd78rD86eKWgi1Tct7Ar07VJd129LlQQ1FfbUKjaVLFg3bSYsVPU6Qd/uNG5uZa4yGv57uyr/kPAnE6GeuamQEz/0Hj5rQ0vAEd9pIFUaRPxx290V1pH42YrWzbte2meLttzOznt9ZFu//1PDW2/e48oZ3LQTe3PBah731/SpJV2E5kH06eZ1ZjJKbfJt4thG9AVZRIzx82re13H5+7SwiN45jcQ7uS4TSD5SLHWVphY8APLkjzZsbVwGelrBLO54g55/uSgMx6ofpgh+RaCRAAnlDIFLmA/zQjBDeMOTe/vSFW+TRW7tk8WTGj7znndZcfhn2oDSt51rIhR92F6mnt7f9vXCNnHrVM2ZugciNH7QfvqmzvOUQje2/5d518TlT6PZcF57bdtH2DxreFJ5esMH9e3n8eA5h/R4NWd79fFd0oTETZgkW/9BIIK8JRMp84GucCPP/xFtjzSH7bPoqx30kQALhIVAY5oMHb7zQpD/44OnrTR5qK3KDYJtmtWXoMze4YU6c7krr5t6hb76d9Ldb5L7h0jM0pUovOalFHeNl3apRDXnstq4y8I6LTRWERR82ZoqzerbvEQb9hffHm3JI2fK9pmp4SPvs7KdtBClPbr3yLBn5Sh/BdyUaCYSTQCTPB+EcJ9siARKIfgL8FzD6ryFHEGEEDqt3BvI2/zp/u6zZeiAor5HcDOFs9Sa2Bu9iXwYP8I1p6erhuUMm/bvNeOkePBy8eID6yNs8ed42WathkUO1DTvSDZe/V+6SfSrO5sQQrh25giHop+0NPVTd1l0HzTj+0T4gNHcollCqmNzbta40q5koyHmdFwax0uZ/Xqfe+754Na6WqDmYa5rTg82XGsLcGvI4v/btcvMR3t49Tq9mDwW1bVoj0e3FPX7WFs0HHrgaQnPDECHBeU961wr1HkAI9lnLd8qEv7ea7a79wd0Dub33vftvP3dsWVFDlh8nuJ8+mrTW7s6yxb1qo0N0y8UCgBe/WiZY0AC7u3MdwbWnkUCsEED43981Fxzs8vPaGo8IvN+4dZfxTMD7nBpCCSJX3gz1yICneE7t8OGjMnvBavlp6jzjVZkTwR1emhDe4KUOTxAbmjinfcht+dyMAcIjvFbBcMrsJSZU7H/eq6m8Ougc9/xl6wXnD9ZwPuQfhACI89IKF4FPv50muGdg13Y7TTqe0iQggKoVy8kL911hyuDZfHTQl1nKt2pcQ1o2qi4I74mQo7O+GGgE5MQMb60sFbx2lIxz5cYu6RUWPbft4jRzl6wzZ4OofXIr3yllzmzbyJTB+Cwbs4N/SKCQETh0+IgJH4xIL3j+upx1fCEjwOGSAAlYAuGcD4oXKyrHN3b9lmLbd27rVKsoKRXLml0Ll2ddUDf4swnmGITnx1XU9mUQn+vXrGwO/U+j0CBqS7D26Btfyr4DLkcWLP5r0aB6sFVZjgRIgARIgAQKJQHPJeqFEgEHHckEEIL3zEemmnyzl5ySIo9d4cqVnNM+9x40RyCuntywvDu89xUvzRSEHoYo98p1TU2TY6dvNJ6xzvYRKtiGC4ZH5uxX2jsPu98jfPgAzan8z6rdHvlza1WKl4Ga47llbdeXZHeFML0p58jL7S3+7dh7yOT0HfPHRgFLpyGfd++zasjVZ1X3m2MYIZdfGbtMvtPcy1ZkQxvIK32N1uutr+wMQuNnv641eYWRU9wavGhOalBenuzRSJw5yO1xu0WOaITx9vZWr1wuzni0+ssF/ZIKgyPUo/lSvW8eubyBESPh4QzB3xqEyqvPrCa3qWdsnOY3zonBazmvPZdtznVoC3tU2C0dl9Vz/MZONeW3Bdtl/po9JoT5qSpqVywTJ/0/WShYzFAhoYQMVMaBvJb8jRvje+Xr5UbMnb5kh1t49y6Pe2viXFfe33M1woA3y9zcA3P1eXpdBfvZK3Z5nBaeyojI4DzXJSenyAUnuP5HMrf3vsfJfHxoWDVBr0cxwZwBoftSzZGenOj6UdxZ/J0fVsm+9CPm2LUaCWDMn1n/J9lZ3td7LPL4Za5L+MGYL8wYo6+y3EcC2RGIxBxbI7+fLhBR8UMQPCAg7MBzAWL1CPX0RrhAfwYv0A++/FWu7nKqvKjC19sjJsoHY34TiOfW8G83fmh68IYL3V6a9hhE8AbnPyjJ5RNlzBt3SEJ8SbnjmU9l1vxVHj9G1atRyYQXhoeHP9u8fbc88PLnMnH6Qo88evBQPeukxqZ/GJe3QQw/89rnze4Pn73R7dHuXc6EPVTh/qy2jY3Hhj0ezjHAy/QR/WENAjfCIDqtUZ0U6a8eseeqR63Tdu87II+/OVa+0PDQ+AHSGn5AvLbrqfK4ioxg4Mvwg99jg78yoaXtj3koB+9bhGa8XcNX0/KOQKTMB+9paE4YPJLuubpTUAM+UZ/FTqc0NaGMsVBm8cqNJpe3s/L7T10vyeUSss3h7axj38fHufJ+x5XIeu/mpl20X75MvDnNsf+O6dxnz+i5xeIPaxV0DDQSyGsCkTIfeI/zmSHfmsUepXR+eHvANfLm8F+8i/AzCZBAmAlwPhDz/wE7du03ZJ1pVLBj3tL15oX3Xc9uHfB7RvcLTpKn3vnGpC355c+FcsEZrshVqOvP0jQ9y7hf/zGHWzasLped08Zf0Xzd/+c/y6XrHW8Efc6VE1423+2CrsCCEUkgUueDiITFTpEACRQogZwpOwXaVZ68MBKAVyvEaRg8Vn3Zj5oX+OzHppkXvJW9DSLcvDW7ze6zmiV7Hw7L5zVb9wvE9BnLdgoiGtepUtp4tqLxVepZe+Nb/+TKEzpQJ5dr/mRrdSpn5lHeq+Jat+f+UpF5nRG5IU63UrEdnrql1esWnqbw+B2WkYvctmG3W9RT9ZrXZ5s8zVbkTk0qaQQ7CG+DNEf1s18utcV9btGH3oNmG7EUIneiekJD8G+gIiGESnhnY8EBvMW9DSL7vUPnyYDhi9widxUVt6tk5KGG8I380/d8MM9v6Ohj+uvhNPViR8hn5LGGyA1RHWHfIXLjOETKZ79weRJ69+GBi+vJVe0zPaFr66KFN29uIWXjPX/07KFe3QgjHW5brvm3YXgOKpcr6bN5cHz6qsZG8IXX9xMjF8s7P6yUhev2mPJP9mwoST4EWJ+Nee3s3KaKhr7CHa2huWa4PLa9ipiPeO7sQopuJ1XxKJKbewA5ynsPnmNE7uQyJeRiFbJv7FhT84dXluIauh2RE2bqMzd7+S5TBotNYLm99z0GEODD7efXkpJ6bfB8vKMhzL0Nz771ssdiingtG4o5nw/kTg9l0UIo52UdEsgPAhC4R2oubtiVGaF6ixYpoj/onGj2/TD1X0Eu3kAGQWiSissvfDBeBr491ojc8MColZrszscLAfyhV0f7bQY5c7/WXHpd9Mcb5AqGNahVxZ1Lb9maLdLtrkF+vY1/+XOBnHHNs8YjGWIvPDUh3CPEKj5DOG5/zXPGQ9xvJ3J5ILdjgEB/+tXPylc/zzIiNxYIgCFyCCNnMrzUh6g3itP+XbpO2l/9nAz/7g8zTnBv16qeqYdw0e9/+ZtccMurHgK4rQ+P/QtufVU+HDvF7bFSIyVJKlUoY645xI1A18y2w210E0AkAOvFDy9mLDoJ1i471zVPoPwSjQjgbamVygf88dm7vPNz3RqV5WJNpXDOqc2cu8373LSLBqy3NqIeTNWICb4MzyMMzwS8ymgkUBgJ/DpjkQwZNdkM/ak7L5G61SsVRgwcMwmQgBLI7/lg2t/L3Item2j+bqet3bTd/bFjgAW5KNTxZJdTDd6v2ZhZD5/9mfM7zSWd2pjv4f7Kcj8JkAAJkAAJkICLgKdaQyokEIEEzlRxGmHA129PN2IxREqnQei2uYF/Vq/Hs5p7itmzVAQ7ctTlFYG2AhnyEl90YhXjXdGmn8u7pM95tQRes4EMnsMQjyE4QoiC+AiDyPXUqCWCcOaDx62UF6/175UWqH1/xyA4fzhxjTkMAbh+1UyhGyGkLzm5qhF3b9Hw1hDfrUEQfVS9zyFQQgTu3KayCqlx9rDZQhi2odDhTd/3orrufMAQFJ8YuUi+mJYZKtujcsYHiOHwyIVYepeGW+51RjUjOuDwal0ccO/Q+QIxFx67b9zY3KOJoT+vkYkZCxcu1P7d362e8SRHIYz7Ve3fN39tMmHI35uwWu68sI5HffsBobL/99NqQfjuARoRwI4TY+g3bL5ZBAERFx7qdR2MUB+5sp0GoR7teJt3Pe/joXxGaHW7cOP0JkkBxU0I8OALL3YsCLGLQiDAn9Y4KZTTmzrwKD9Dz43rgBcE3XgfXuXjM8KW164cL81rejIL9R7AM/PgxwtM6P+29cvL6zc08zj3Jl20cPUbc4y3OXKmY/zWcnvv23ay2yJX9rV63wz5cZV8pZ7dPc9I9biHXv92hXqm/mf2YQGAnaeya9f7uFPorpbkOf95l+VnEsiOAHJsRZJNmb1U1qr3NUTVSx3eClee31a9tn424a+//GmG3HT5mQG7jTZe/fAH4/398gPdBaGNYeu3pMkNjw6VOQtXy+ea87tP97OyeH3ahl/96Ef16I6TNx+92ghcNsfdJ99Mk34vjTR9ee697+R/A6+zVcwWXhe3PfWx7Ny934h0rz/cUzqoBzcEe3in/zpjsdz97GeyZcduuePpT2Ta8EdzJOZ5nCybD7kZQ58nPzJjKF0qzuRH7nnhyW4PeHhbg0P7EzMj60CgvEu935FDEOGhX3mwh/GwtV2EUHfz48MEYvjQMb8br3p7DFssSoBHDKzXRe1MLkObdxDXre/zIwT5l2l5RyAS5gP86ItFETCIujkxZ/nluhglnIY8m3jlhbVpWtsIdsvXbpG+L4yQIU/0Fniow/Bcvfv5RPlC5z1YD/UEo5FAfhCIhPnAOU4scrtT/43BgjhEErm6SzvnYb4nARLIQwKFfT5AxKFn3v3WEEY0Ce/5Z/2WnW76lZOyRmtyH9Q3+I5sDd9vg7Glqze5i9WsmrPvRu6KefDm5JZ1Zf3k1/22PEUj7PR6cIj5Xte1w/FSKiM6jt8KPBAVBCJtPogKaOwkCZBAgRCg0F0g2HnSnBBo3yxJioxyed9CwHMK3enqrT110Q53c79rCGcIS1ZoxoEZ6hUKQ8hfK3KaHT7+wFOyqJe7JDx/ne35qGZ2vXBNkywi6KWnVJXfVKSHUD9b8wuHYpDokaPZGsa3ddchE6r609/WGaEPx/ppzugS6uXqtHsu8v0DHUJgI+w4hFS0t0hzezvZ4PMPuoAAhtDg3iHj4Vn99i0tpecrM01d5znte4TS/mKaK0wzvJ2vOdMzzHnNivHyuIZ0h9c4+CxTz/R6KS4xHnnArac5vHef0QUEToN3OkKe6+8e6mm8ST6etM70E216G8pAfB18UwsPsRhjeOTy+tLjlVnGs3uOhsbOC8Hauz/Oz+kaWtx5bQ/p540qwE9buEO+1BDXuDbw5r63i+/r6Gyrp+bgnqzXE1EFYGB5T5e6ziIhve96UooRufGs/fzPVsPZ2RBChE9Tz3xYN10o4rTc3ANYZGFzsd+n97a3wI6FHTecXUOeH7NUhutCkzsuqO1eRIE+hHrvO/sfzHuI7F/qgo9tew5phIQV8uZNrgUbyCeOnPawvnr9IOKFais2Z3qzVvNa6BNqm7Zed42okF3f0nOQZ9e2yy0JBEtguIYmh53WuoFbnMZneFMjjPnfi9YIymQndOOH8NZNaspnL97i4fUAz8sX+10hnW54ySycmT53hV+hG21AcPIOlY4ft36aNs94Y//x93J0z8OeevcbIxBD2B47+C53Lj4Uwj6I3l+/dbec3usZky/8yXe+lkH9e3m0Ea4PoY7hafWehlAPG/7SrYIfspwG8Rvh35323ujJsmD5BjNGhHJu29zz3yqM+65enQSe2W988pNHfYjfY3+ZbZrrrp78r+jiBKfhuo18uY+cc+NLRih3HuP72CKwzOGJXbNqzhbiOH/8RY73aDGE9R8/5F65/tEP1KN7qSAtASInVFRv9hVrtwrSAeDf5sf6dDUh/KNlXOwnCYSTQN/nhwtSglSskCiv6UIqGgmQQOElkJ/zwZ596dK7//vu759P3nFxlgWq6zdn/gaJOSqQldN0JVg8i4VsGzYH95vgklWZ32kQXSmcdvZ1L0rRjKh9/to9kO4/l7hdCOxdF5GfbnpsmBG5sVAQC4cREYpGAiRAAiRAAvlFgEJ3fpHmeUImgBzD8KxFjm0I3ZdpLlxrU1QQRB5ihDf/Vz2HER4buXxPrFfOFnF7t2bnze2uEMIbhAT35emLphCqG0IuhDCEd4ZwmRNDSNbOT0/3WwXtPaGCcceWOQtr2LxWWRPSGl6mEJnbN81cKfr97M1GRIbIf7N6g/sy6HY3aBjp+z+a7+uwTFKRD6HB4ekOb2lf1kIF6LLxxQW5xZepZ7cVun+YvcXkOcf5b9Pw0P7s1nNryTj1Job37/hZWwTe974MIqiv79iNUjXHsy4OQJj0tY7FBL7ayIt98NoOdG3hvfvq9U3d4doD9QHjc+arDtf/UuC+Ru5p3L9YVOCdEx3XCvcoFoNceGJljy7m5h5ABAdr1TRkvi9DKH0YRHj0L1Cud2f9QPe+s1ww7/H83ab315OfL5YputAGcxQ80JHbHIY89LnxqkcbiGBgrbwu8vBlPV+d5Wu3mW8+uKOVz2PYCW60wkUgknJsIbe0zT8HD25vu+K8tkbohpj6z+K1ghx1gexhzR/t6weV5vWrmfDF8M5YtT5rihPbJoRab5HbHoO35U9T5xmvbOSuRi5hGDy2R/34l3l/SacTPERuszPjD0IPYzwQ7b/8aaa8cn8PKV48Z98HnO35ex/KGPDD2+eaJx0G7wtvkdvfucb/NtccQhhmb5Hb1unUrqkRuuGZB492hCWHfTVhlvHSg5h3b+/zbHGPLY7dpfma8aMZLW8IRMJ8gJD71mzuavs5u23ZxMwFjpu378queEQdxzNhI0+gY+s3p5mX7WSZhFLmuzjmLaRCoJFAXhOIhPnAjhERRH7QlB+w1x+6SpKYp96i4ZYE8oVAYZ0PsGjuukfeF7t47oEbLpBrup6ahfm2tL3ufc7vIu6djjf4fxP8m45/97ftzPzO4yiS5e2OXZntVyibkOU4dmAxqC/D4tSvdOGtP8P38XDbpm27pOf975qFevVqVJKPn7tZShSn3BBuzgXVXiTNBwXFgOclARKIDgL8lyc6rlOh7yVya0Po/mvpThVPRfMru5D8Mtf1g/WFJ1SWciqYwgsZXq1W6IaAumSDyxvSO6R5OKHCW9yfOfMj71IhPqdCt792EUYbXqtnt6joDuntryyEyDXqJb0p7aARlRWhMesBvvtAppCGA2u2ujzIK5UtIYFCJbes7frB2tWa598VGfmlUyuUNF7tnkczP8FTF9fJnhNHbG7qinp+pwd/Zi3XOwidKeXjTFh7W8e7DD43qub7fw4gDpdXERdhsHftO+KraoHsQw5ziPbtVGSGEB+MjZq6QbDww9pSXbzwqoqtD19a3+4KaWsF7I8mrpWZ6qUMVjZPOhrEQgPYqRmCuPmQ8Sc390DjapnP1DyNDgDB2NvgMQ4roznTK5bxDL1vy+b03rf1crLtplEPhmt0BSwYQUj9qzV6wYK1e0we+L5h8Kqv4YhUgDzzyFfubTifL8NCk0CGRTJldO4MZBDvP5+yPlARHiOBkAggFzREHPwgc8EZLbO0cYnmx338ra9MyPARKhBnJ3S3aOBbCMcPTMnlE4yIlLY7M0KC9wkDte/01kAbVuheuW6b6R/aQm7qQHaKHofQDWEZIYsb1fGMghGobrDHQhkDxH8bOhqe9cHaklWbTFH8wPf97y7R27vu3v0H3bvgqWqF7hXrtpr9KcnlxOmV6y6c8ebEZp5e4t7H+Tn6CTg9lYIN6WlHvVHD5lurmLGIwn6O5O3sBaul+31vmwgP5fT5ubbbqdK0XjUpl1hK0y3slJ//mC9YSILw/j//OV8+e+EWQehUGgkUBgLLNA3BgMFjzFCvv+R06XhKk8IwbI6RBEjAB4H8nA/GTJgp9704UrCgFSLtS/dfKYg65Muci2927dlvUh/5Kod9iLa0Wxf3wpz1zA4/f7BA1hoWwjnDn9v9WATsyxJL+3YSsGVfe6inft/IXCho9zu3v89abNIOOff5e4/v+lc98K5JF5WskWmGv9RH4MVOIwESIAESIIH8JhD4F/D87g3PRwJ+CJzZPEnDAi83guiidXtMGHJ48SJUOfI/t2+aLCXVsxJCN7xI77/Y9WPzDCOM/2fE2voZYbH9nCJXu6uqmOvPcutZC6Fx+otnmOZ3qiCM3NnjZm6WPQeOmJzZCOPtzxD6epjm8B6tIuhmDYkdrK3OELoDjQttJau4CP42B7qzfZtXeMmGvdJ36DznIZ/v0VdrVrSGSJ6dpVbQHwXV+3e5ioy+DEIfvMb9WW6vj792g9kPz9+3b2lhisKj/MGPFujCjL06ngPGuz1YkXvVlv1GYEVDyBGPxRRjNPQ5xMl2jSp4eOsH0y/vMghJDqFb/x9NvlNh+0b15Ichz7oVm7tpiHNvy809UKNiKWmYmmDyxD89eolZ1HGqjgXPOUKaT/x3q7m3cc5zW1XK4rEf6r3vPYZgPsPrEIL27UPmmv4+pd7dMOSWb6RjyK3VqlTK3QRC3XvnQcfBl3s3dZfBG3jfI5JEdnaa5mCHx34g263zDi12CERSji2I1zCIyG9+9rNPyBXLJZoc0PjxaeAd3fx6NuJHnUA/qvjy9PY+YfWUCt673J/91V+80pWiAwVrZJNDz5lPeJHWywuhO5QxOPMA1nb8sOYevI83W3fskZ36wx4M1wav7Oyofm+zBqEfFqi/OI4f9hDm2Qrx2EcLH4FImA/q1siMBrNmY+aCvWBGuWZD5r9zKcllg6lS4GWwAO/u5z4zIjfClU94//4sP3z3vPBk+WbSHBPNAKHN/zd6stx99TkF3nd2ILYJRMJ8gLm+z8CP5IAKTfVrVpbHb+sW29A5OhKIUAKFaT7Av8v9X/9Chn31u7ka+L6OlDyBFo+mVsqMIInvxPj33J8hNRAWucKckVz8lcd+53ejVeu3mvRM3uU/ePp6j12ff/+XiT7lsdPHBywesgtPfRw2u+x3fH/H7X6M68YBQ2Xe0vVmQR4W5gVawGrrcRtdBCJhPoguYuwtCZBAQRGg0F1Q5HneHBFA7uXaleMFwtmf6l0ID+rpS3bK3vQjckrDCsajEyGWEbp5w450IxbCKxYe4DDk+c5LgxidlwYxGQZBamD3RrJUvdQhiD41aokRvVI0X7G3QZQcMHyRhvR2edxCtG5dp6zUUo7H6X+wEb+vk227s4YuxqpTmL8f9s1B/NFyGUXdu+wbG0a7VqV4DeWc+T8C9rj39oS6efMDZbE8vjbe48jJZ3iU22tbWzkhTPkVmjN538Gj8tAnC+Sju1q7j/trF4Ju/08XmvDd8PR9SD244akP72t4yT8+YpGMvr+NVCzr2+PZX7vO/Xj2EGZ+7urdMm5GptCNcPGw8gnF5QwVTL0tt/fAGzc0kyteninI2X7fsPnm+a5TubQRkxEWHwbRt1/GwhZ7fhwK9d63beR0CxEeKRT+1HzlCIWPsd+uIc3DYXiGrK3a4loNbj/brXfqgrmaykEkUwCw5bglgUghsHDFBhOWHP2BR/ErH/4QsGsIcw4Px4vVy9uXFdXcd7m1okXDH0o8t31y1j90OPvII6GM4eChzHaPaSj2YKxkXOYCslNb15f6DrHSX/3a1TO9U9zfMzK+j/iro98yjCeMv+PcH/0EsJgBC1WQE3PJyk05GtDijKgCqIRQmdFgM+atFBsNASFR/Xl3dTnrePmw9RSTw/vTb/+g0B0NF5d9zDWBl4Z+L3OXuLwU27dpKGM08ou3rchYKLVzzz4TJQXHm9SpKq0a1/Auys8kQAJRTCA/5gN8H0X+75EZKXzOPa25DH6kl5TVUOOBrGqlTGF7a1rgUODOUOHOeoHax0Ifa/Bq92Wd27fy2D1z3iqPz/nx4f6XP5dJfy3UNHZFZMjj13Iezg/oPAcJkAAJkIBfAhS6/aLhgUgjgPDlKzevMULS9WfXkIlzXWEvO7ZMNl2FFyty4f6i+ydp+HKX0J1mjnVo7ioTaWMKpT8QRp/p1Vh6vjLLeHU/9MlCGaY5eOFV6rS/lqa5Re7XVTD0laP8678yPdGcdREuHIsKsGggkG3ZdVDzk7oER+9yEEcXrd8rZdXjvP9lwYdCRTt1q5QWhN5en835UXb9DpfwVzcPPfZxnvwwhIm/Vz2D4cEMT+k3x680nsyBzj3kx1UmTDbKIAy19V5/Vu+Ra9+YY/I7P/LZInm3T0t3yP9A7fk7Bo9tCN0r1Xt83prd0qxGGRNZAOUv0NQBVrB31s/NPYB89m99v0p2a7h/RC3A842w3Qs1ogNE5FqVSsuVp6UKwoaH89539j+n73HtwBxPxNVnVpMq5UJfXOA8d00Vum0u+S+mbZBrtO3sQpI76/M9CTgJREqOLYTwhpUvW1rOPLGRs4tZ3iOML0Qw1PEndGeplE87GtbOjGZhvEtb+z/xmo2Zi08aOerZxWeoCa8Sf7Z2U868Xf21472/rkMgXKmLDtqf6F0i62cIkxAoN2/fLW2a1pb+N3fOWijAnlqpFU3+w7WbA49p09Zdbi+YAM3xUIgEImU+aNGwuhF0//hnmcxZuFqOb1wz2xHBiwiezjCEGL2gfdb0B+ZghP1ZsS7zB+smdasG7F2TuqmGyzp9TuDpiugGNBLIKwKRMB/Mmr/KPbz3v/zN/d7Xm4367wMEKtjtPc6mwOILEveRQIgECsN8AJEbQq0Vue++upM8fFPn7J09lGm1KhXcZCdOXyid2jVzf/Z+M+mvRe5d1apkCuTunT7e1NXFoXElipsUTx9/M1X6dO9gFgX6KFpgu17VRcrDv/vDnP/puy8VLBKgxSaBSJgPYpMsR0UCJBBuAhS6w02U7eUZgTNVrB76yxqTq3u/erwiRDkELmfubYjeELonz9suF5+cIgjpDJHs+No59xYurt5hCI9+NMNzNM8GFkLDSuwx+gAAQABJREFUCMPe5/xaMui7FfKP5i5/V8XO28739B6do/thEE99idwYG0J++zKbl3uzCtkIeV7Zj2BnPeZ9tWG9UBFqfp963udEmIPQDdu665Dx5vWXpxv936h5x2G2jvkQxX8ua1fVLNSYumiHfDRpjUYsKO8zPzWGCK/d939eY0aL+x0LPaxBiL713FoqFq/UyAZp8qGGsMcCkVDt3OMryotjlxnP8W/VqxtOfwijDeuqYrMvy809gEgECL8NL/WvHmprwvQjXD+8pZMSSmQJVe48f27ufWc7OX2PxTV/vHB6TqtlWx4i9w2dasrbei237zkk701Yk+0CiGwbZQESKEACEGy++HGG6UGvzqfIo7d2Cdibh14dbcIJTpm9RNap2Ov8cSlgxXw4WLtashQvrqG1Dx+VaX8vk546Hn/2hx6HFdPvF3WrZ3qfVlLB2JrT68PuwxYi945dvlN0OMuF8t6ZB3Cy/hjXu9tpQTVTT71NIHTbcQVVKaNQrYww7xs1H/EGzbPsL5Tj73rNabFPAD8sd+7zmhnos//7Tka/dnu2gx45/k9ZmZHr/Tz9cTW7fJPZNphPBZzhQrds3xPwrHY+KF+mNEXugKR4MFYINKpdxQg7gcaDBVnb0vaYMLnN6qWaotmlwQjUHo+RAAlEJoG8ng/eGTlJPvlmmhk8FmzmJEVIiwbVTHqFpas3m8gTT95xifn/AV8kR46fbnYjxdLZJzfxVSTLPojc96jw/sIH4wWh0V//+CcZ0Cfw/y9laSQPd4z64S/TN5zith4d5PpLwv8bSB52n02TAAmQAAnEKIHcx3mMUTAcVuQRaK7CHUJ3H1Kha6iKe8jTi1DcFVT0sobwyRCo4fX5jYpksNN1n7fHpy0faFulvMsbMzuv5kBt5OWx3mdVlxa1XD+Ov6/C1ywNVe20/elHzce0vYcE3rHeNmrKBr/e2DYMMjzLPvh5tXdV8xnX4b0Jvo+hQKeWFY2X78HDxzS/+gqfbfjbeZ7mmUb4bYSnflu9ev0ZBH70Edf8ghMyRQN/5aNlPzyzy8QXM2HhH/lsobnXvfuOxR44hvEjdH2/bq689M5yN3SsIa0yFnlAJIUndqiGhQodW7giI/w4Z4uMne6KBtC4WqKJnuCr3dzcA6szQnQnlirmXiSB95gDEPI9kOXm3g/UbkEeu+7s6urF7gph/umva83iFjyDNBLIKQHk2CroPFs/Tv3XLdpecV7bbIdw+bkuF2PMd9brIttK+VQAofquONc1hjETZhkvZV+nXqGCHH4Ugl16ThuPH8MqqFd7mdKuEIl//bvSV3V5ZdgPPveHY2fpUnFiwx9+//tc40EaTLuXZISR/+vfFTL2l9nBVHGX6XymK9ziUV019Yb+eOfLEKodP+zR8o5AJMwHGN2JzWqb5wLvf5u5WO57caSkHzyMjz4NOeEfG/yVOZYQHycP3XShz3KRuLO1w1t91I+uOcFXPzdt22VY4Jizjq+y3EcC4SAQCfPBM/dcJt+90zfg65xTXZ6Ttaomu8tddzFFlnDcA2yDBCyBWJkPEE3p36XrzGvfAZeDBMaI7xiDP5tghntC01o5ErlRCSn+bu95tqmPHNzPvfedee/956OxUwTpmmDXX3KG4Dt3sHbnVZ3caVmGjJokLw/7XoJJYxRs+6GW+33WErn3hRGmetcOx8tjfbqG2hTrRQmBSJgPogQVu0kCJFDABCh0F/AF4OmDJwBxq72GL4d9PNmVu6tji8x8j9gPMQ55cmHDMjxdnR7f5kCQf6yHMEQ9hEKHYBtJBvH+masaS0kN6QxBGHmad+3P/FGwYWqC6S7yPX+gLOANC1OdQL78Y4MM1rDYRTIUQ3hOOw0LCNppzmHYqKkb5KWvlhmvbFsGuZ+vH/y38ba2+7y3ddQr+6r21cxuhFuGKLtJvcOdBo/7hz5eIDOWeYr08OC+LsP7+PvZm03dnfsyx4b3j2nuaXj8wq45q5ogj3usGPJpP6y5tmHIoY6xetvL6l2N3NW4hAN7NJTScVnDWeIeQQhzPBdHjv4nD2uYe9wPoRrCl8PAf+x0F/tuJ/n25ka53NwDeG7Rf4TQv37wHHlDoxfAKx2vjyaula/+3ChTFu7wuYgjN/c++h2JhsUc/S+rb55ZXMt3f1hl8rnjWcYil23q6Y3gE7hfEOVhjd4bNBKIVAIjMsKWt9RwxQ1q+Z9DbP/xA5T1gIZXhM3vbI8X9HaAeqTDSwOibbc7B8kEDbWO9zBsEdKw6+1vmBDcyPnn6wehju2amvJfq2DsFI3xo9yjb3wpI9R7FT+q5ZU9fntXE/4Z7fd84F1ByNgD6ZnfDfbuPyjvjJwoCC1t7Sr1Xm/dpKb5ePdzn8lrH/0ozh8RsTABXvg973/XvbDB1j25ZV05q21j8/FD/RHw0UFjTHh6exwLA7ooM+uxa/dzG7sEBtza1Z2v+tNvp8n5t7win3//lyxYvsGE7V6/OU1+nPKv3PnMp9LnyY/d99orD/Rwzw/RQAfpGuziHTzvCJtqPbdt/010CH1u0jSKA74L3XhZe3uIWxIgARIgARIggSAJPP7mV9Lx+hfNC6lRrM1ftt793RQpePDdPdBr0QrXIn9bH9vLzjlRUjNydb814hd58JVRRlDHd394ekOYflCjUsHiS5aQGy89w7wP9g8iRr1w3xXmewCiYSFn+Vm9nzde6Pg+ju8O+H8iRFeaMW+l4LtzXhs4XP/IB+Z7WfP61eTJOy+RXXsOCMR+Xy/8vwCNBEiABEiABPKLAEOX5xdpnicsBM5qnmREWngy4vfeDhkeps7G4Y38+4LtRtBDyF+Efg7F4A07WcOjQ+DuO3SeaSJexcRpz0fOinEIwn0vqiPPfbnUhBgfOHKxvHq9a5X7ucdX0tDXa2XJhr3yvnpeD9Ow73U0b/ZaDfedrh7ejVQIv7ZDdSN+Ikz0Ui03+oHMxJwPXFxPbv/fXBPe/LPf1snw39dJaoVSAk/iHeolDrtHzz3sl7UeArs5kPEHobMXrdsr05ekmXzO42ZuNjmkEY4aojdCmsOQ9/nzfm0yark21yt/9GmiLjJAPbxMzmO98Js0V7M1hGW/ScM6x5qd37qy5qHfJhP+2WruZ1yDq85wLRzAfTlGhV5Yd81T3ba+/3u8aoWSRjR/VBcaQBh/9oslZoFEKLxOqFtOUpNKmnsCiyvgdQ/v+0AW6j1wvC62eOeWFnLbkLkmXcHfGaH4vc8FgR+5uu+8sI6ZE3A8t/e+9zki5TOu86d9W8uTny+WRev3mtQMT41a4u4eFq7gutBIIBCBgs6xBS/FSdNdi3es2BOov/YYyj7//jgTwnvK7KVy+gkN7KEC30K4envANXLbUx+bcKq9Hhhi8urVSKlg+ms9UxFaefAjvSS5fGKWPj+iIRPH//aP8TC55YkP5eHXRptQzKs2bDOROzqc1FjgPY4f4fLCaqQkyRsP9zSiG0TtR17/QgYM+lKw/6imOtmgIcbxw11TDRP78wcPmB/dILy//lBPuebh92SVhpLF9UGIxSrJZSQhvqSs3rDd7XnyqorgT991iUfXkc+vR793BN4272mu5fe/+FXPV0EFzEOGIwojTOPgz342P555VOaHsBAo6PnAOYiUimXl148eFiya+OXPBUbgvuvZT00RiL3eP5Zi0ciL/a6Ubme3djYTFe9fvr+7LFm1Sf5ZvFY+/nqq+dEaOe/L6hyxXvNx4xm0hrDuZ7ZtZD9ySwJ5RiCS5oM8GyQbJgESCIpArM8H+O5pDd7SeAUyRI14/t7LPYoUL1ZUxgy6U65+6H/m33Qs3MQLKYqO6Hdna1WSy8pHz97kXsxn9wezPa11A/l+yH3STyPdwDN92Zot0u+lke6qvr4fuQ/mwRv8v8rufa4F9ehPy4sHBDzLzNFPSHVHPvOAhXkwYgnE+nwQseDZMRIggRwToEd3jpGxQkESgNADsRnWvGYZqaSer952ZrMk/THY5fV0korcpdTjORRD++/e2lIQmhmCHiw9wry60acrTk1153CGKDxavadhxYoeJ2/e3Fw6qGcs7Kiuply6cZ8UUzbwlh1yW0s5p1UlOU8F8bjiRWSreoI6DWGSR97XRrBwAN6k0M+Qkxkid42K6pF2ZUPp3aGG8fzGogNfBvZD+rRUj+NGAi9lGLzOl2/aZ0RuCHPI7/zWzS2yVMciBYj2T/Vs5M4RDnHcitzIG/6ktvv6Dc2MV3uWBmJgxyOXN5AkDdUNe0PDvy9WcRM5mgeq0AnDdbi7cx3zPtCfzm0qm+uMMnbRQKDy/o7hOndt6/LqRhksMigbX9xfcbM/1HsAYv4jGqUA9x0WZfTS6AD3a3h2vPpeVFfOV4EdIdvhoT5UF3G8pREKrOX23rftROK2SfVEGX7vCXJv17rm+uN/bq05RW7sb6Fz2IO6YIVGApFEAOG7IZjiR6BLOnkucArUz8tU6LYezfBujjRDzr3fPu4vyBVcongxk2MU3hwQufH5XN3/68cPiw256t1/5B3HD1mN61Q1h5CPG54ZEMcR3n3o0zfImSp2o628MlyPySo0QlQvGVfcCIsQsJEfHNcMfXvwhguMyG370LB2ihEnb+9xtgnHCM+SjVt3GU8WhFdEWGnkPRxw60W2intbr0Yl+XnoAyZsOrxWUBfiOHKvIm/4qw/2kDt6dtT+NHFfe3dlvolJAhUr6L9xL90qz/W93NxvmCdg3iI35oJHbrlILjrLFQI/2mDg+Rr37r3GUwsCP+59LAJavHKjW+TGYp5xGsL5rl6dom147C8JkAAJkAAJRDSBQ4dzFuXO3+9dtVKTzfd3pCXCAjyYFbnhxd3plKby0/v3S6vGNULm0apRDfnx/X7yxO3dzPdjLHy15vx+hP2IgoWFpDQSIAESIAESKIwEjtuzZ4/KCLFvCQmuMM6xP1KOMC8IIOIOcl0naAhoiMLRZhCXV2zaLwma4xgh2R3amBkKPOSxOMAuEPAe32FdkbpMRXKEOG9aI9EtvnqXy+4zQl5D5N69/4jAG726CrUQtIMx1IXQC+EToanLJwQWWINpk2Xyn0Cw98B5A/8wXv/Xai76vl3q+uwo7oUrX55pohZg4cOPj5+SpVxu7/0sDUbYDjy7qzWVwAosHlHRP1HnKHjx19boDXZRUIR1md0hgZgngB+4lqnIDaG6drVkqV+zihH2gxk4BK81G3eoZ8hGSalYXj2oqxaIyIsfztD/pas3GS9T/JCXoh4pdrGBr7Gg7wgvvVg9VVEOYnV19dB2/iDnqx72HdYfHBeu3CCbVexr1aimQPCkkQAWSyB0OV4IiYmwo8gjjxCesKoVy0n3C0+WnvqKZo8hiNx43hCqvEbVJKmdWtEsEuEdQAIkQAIkQAIkEB0E8D0YC0TxPbi2fm/G93/novRwjQLfjZav3aKL4zaZNC6JpUtKjSpJUr9W5RzlAA9Xf9gOCZBAwRBYsWKFlCxZUipUqGC2BdOLvD1renq67NixQ7CtU6dO3p6MrQdFYO/evUGVK6hCFLoLijzPSwIkQAIk4JMAFjRAwIZ99+hJUi3JtTraV+Exf2yUJ0e5PNynaloBX7nKfdXjPhIgARIgARIggegjgJyUn3wzzYT8hkAMw8KKSzUiwVsDro6+AbHHJEACJEACJEACJEACJEACJJADAhS6cwCLRcNGINKF7uBcKcOGgw2RAAmQAAmQQGACiJxgbVPaQfvW53aV5neHIVIBRW6fiLiTBDwIIMeWzbPlcYAfSIAECh2BaJwPKlUoI/f1Pk9mfTFQ3nvyOjmlZT0T+huh8GkkQAKhE4jG+SD00bImCZBAIAKcDwLR4TESKFwEOB8UruvN0ZJANBPIVBOieRTsOwmQAAmQQMwQSE3S8Fsa1n6NhuR+9LOF8ugVDTTfdFkpE5/5T9Z+DdM95s+N8ulv68y4LzihcsyMnwMhARIgARIgARIITAD5u7ucdbx5LVyxQUP9lwtcgUdJgARIgARIgARIgARIgARIIIYIIG1CLBrGFatji8XrFSljYujySLkS7AcJkAAJkICbwEr11L5+8BxJ23vYvc/kddfc7tgHT+4Dh1w5Oq86o5rcf3E9dzm+IQESIAESIAESIAESIAESIAESIAESIAESIAESIIFYI2BDl5crV05KlSplUjnFyhityH3gwAHZtWsXc3RH0IWN9NDlme5xEQSNXSEBEiABEijcBGpXipfR958oo6dtkLHTN8rmnQdl7bYD5gUypTW8+YVtKsvl7apKq9plCzcsjp4ESIAESIAESIAESIAESIAESIAESIAESIAESCDmCRQp4spGDFH42LFjgs/HHXdczIwbY7KCtx1rzAyOA8kzAvTozjO0bJgESIAESCBcBA4ePmbE7sNHj0nlcnHizOMdrnOwHRIoDASQYwuWnJxcGIbLMZIACQQgwPkgABweIoFCRoDzQSG74BwuCQQgwPkgABweIoFCRoDzQWRe8PXr15uOJSYmGo/uokWLGrE7Mnubs15B5D5y5Ijx5N6zZ4+pnJqamrNGWDpPCNCjO0+wslESIAESIIHCRCCueBGTt7swjZljJQESIAESIAESIAESIAESIAESIAESIAESIAESIAFLIC4uzgjBEIWPHj0aMyI3xme91K1Xd8mSJe2wuSWBgAQYujwgHh4kARIgARIgARIggdghQE/u2LmWHAkJ5JYA54PcEmR9EogdApwPYudaciQkkFsCnA9yS5D1SSB2CHA+iMxrCfE3PT3dhC2HIBxrhjHZcVHojrWrm3fjcQX0z7v22TIJkAAJkAAJkAAJkAAJkAAJkAAJkAAJkAAJkAAJkAAJkAAJkAAJkEAuCMTHx5uc3PDmRphvKwrnosmIqYqxYEwYG/KOY6w0EgiGAIXuYCixDAmQAAmQAAmQAAnEAAHk2LJ5tmJgOBwCCZBALghwPsgFPFYlgRgjwPkgxi4oh0MCuSDA+SAX8FiVBGKMAOeDyLygRYoUkYSEBDl8+LAcOnQo5oRujAljwxgxVhoJBEOAd0owlFiGBEiABEiABEiABEiABEiABEiABEiABEiABEiABEiABEiABEiABAqQQOnSpU0+a3g/QxTGFvmto9XQd4zBvvAZY6SRQLAEjtuzZ0/0PgHBjlLLYQUIjQRIgARIgARIgARIgARIgARIgARIgARIgARIgARIgARIgARIgASilcDu3bsFL+Sxtq9ixYpF5XAgcB88eNDkHkf+8cTERClTpkxUjiVWO713796IHlp03vkRjZSdIwESIAESIAESIAESIAESIAESIAESIAESIAESIAESIAESIAESIIHwE4AQDHEYHt3IZ23DfBctWtR8Dv8Zw98iPLeRjxvhyu1YSpQoQZE7/KhjvkWGLo/5S8wBkgAJkAAJkAAJkICLAHNs8U4gARKwBDgfWBLckgAJcD7gPUACJGAJcD6wJLglARLgfBD590D58uVNyHJ4QeMFsRjCcbQY+op+HzhwwLwgfGNMNBLIKQF6dOeUGMuTAAmQAAmQAAmQAAmQAAmQAAmQAAmQAAmQAAmQAAmQAAmQAAmQQAERQKjy5ORk2b59u/GKhlAMg4AMD2/r5Q2Pb7xgdms+5NMf9Mu+cMpjx46ZF7zRIXRbr/SkpCSJ1vDr+YSSp/FDgDm6/YDhbhIgARIgARIgARIgARIgARIgARIgARIgARIgARIgARIgARIgARKIVALIcZ2WlmbEboQuh1iMEODYWsHbbp2id36MBwK3FbYhwOM9+otw5djiFRcXZzy5KXLnxxUJ7RzM0R0aN9YiARIgARIgARIgARIgARIgARIgARIgARIgARIgARIgARIgARIgARLwQwACccWKFWX37t2yZ88eIyZDYIaIbAVubCFy262fpsK623pxY2tFbgjdeA8vbuxHrnG8aCSQGwIMXZ4beqxLAiRAAiRAAiRAAlFEADm2YAhtRSMBEijcBDgfFO7rz9GTgJMA5wMnDb4ngcJNgPNB4b7+HD0JOAlwPnDSiI73EIzj4+Nl3759Ag9cCMkwG67cbgtiNFb0tv1JSEiQ0qVLM1R5QVyMGDwnhe4YvKgcEgmQQPQQwPeNXfsPmw6XiisqccWKRE/n2VMSIAESIAESIAESIAESIAESIAESIAESIAESIAESIIGIIADv7rJly0piYqLs37/f5MA+ePCg8aCGN3VBGLzIixcvLiVLljQviPHYRyOBcBFgju5wkWQ7JEACJBACgT0Hjsjp/aeYmg9eUl96nJ6a41a+nbFJ/l65W4rq94P+lzXIcX1WIAESIAESIAESIAESIAESIAESIAESIAESIAESIAESIAESIAFvApGeo5vLJryvGD+TAAmQQJQRmLFsp3z5xwZ9bYyynrO7JEACJEACJEACJEACJEACJEACJEACJEACJEACJEACJEACJBAaAQrdoXFjLRIgARIgARIgARKIOgLIsWXzbEVd59lhEiCBsBLgfBBWnGyMBKKaAOeDqL587DwJhJUA54Ow4mRjJBDVBDgfRPXlY+dJoFARYI7uQnW5OVgSIIFYJNDnvFrS/bRUOe64WBwdx0QCJEACJEACJEACJEACJEACJEACJEACJEACJEACJEACJEACWQlQ6M7KhHtIgARIIKoIpJQvKXjRSIAESCA7AsnJydkV4XESIIFCQoDzQSG50BwmCQRBgPNBEJBYhAQKCQHOB4XkQnOYJBAEAc4HQUBiERIggYggQKE7Ii4DO0ECJJAdgWPH/pMNaemyZusBOXDoqFQsGyeNUhOkRLGcZ2BYvz3deD9XreApDuspZPPOdFm1Zb+kHzomKXq89v/ZOw/4qIqujR+BEAiBEBIIvfcuTcWCvResLyIoKvbey2fvvYG9YAUbWLAgIqIiijRFeifU0EmHQPzOM5vZ3N3sbjbJbrKbPMffZu/eO3fuzH/uHdZ95pzTKE5iY0p2DdSzcnOWbNieIx2axEuzJM/rFNdXHM/bny9L1mfKjsw804bmWke1amV32Ua9q9OyZd22HGlYL1ZaNqwt9evE+GzSf9qPNVuzZeOOXNmbl2/60TyptsTFVvdZnjtJgARIgARIgARIgARIgARIgARIgARIgARIgARIgARIgARIoLwIUOguL9K8DgmQQKkIQGz9fm6avPz9ahWOcz3qqKOCa+fmdT1Cdt91dgdp17iOZOTsk8Pvni4N4mvKm9f0MmLus1+tlNkrdsmW3XukTq0a8vvjh5n6dmTulbenpMqEPzYZEd15kcT4GBlxVEsZflQL8daZva+Bsg98vFTmrNwtWbn73NVASL7ljHZyWv/G7n3+Njbv2iP3frRY/lmTLnv35buLtVbB/cEhnaRXmwT3Prvx9Bcr5KNf10tCXIz88uihdrfH+7KNmfLo58tlwdp02Q8l3mGHd02S605pIx2bxrv3TluwTUZ9u9oI9u6dulFN46Mf37uhjDyulbRvUsd5iNskQAJRQAA5tmBcmR0Fg8UmkkCYCXA+CDNgVk8CUUSA80EUDRabSgJhJsD5IMyAWT0JRBEBzgdRNFhsKglUcQIUuqv4DcDuk0CkE3h98hp5bdIa00wIsX3aJUitmOqyYlOm/L5kh4rKu8wx6+2clbvfo0sQsWct3yVfztwkSzZkehzDh0wVpAc//pekZ7uEaYjSEJXh+bxmS47sVI/q5yeulH0qDl96bMsi52MHrjFtwXb5ZtZmWa3e4BCDWyTXNnXuzs6TXVl5cu/YJeb6tw1u77MO7ExV7+kRL82Tzeq5Hque6m1VsN+iwjfaCC/zkS//IxPu7G/q9luJjwPv/JQqr+hCgX37XQI3vODhZY6+oW2/Ldou3VvWdQvd0xfvkJvHLBR40cPQl4b1akqqeoFvS98rk+Ztke0Ze3UBQW8fV+MuEiABEiABEiABEiABEiABEiABEiABEiABEiABEiABEiABEgg/AQrd4WfMK5AACZSSwKJ1GfL6D2vM2Rcf01KuP6Wth/f2DBW6r33jX8lXt+/Rl/WQgZ0b+LzSqO9WGw/rk/umyNmHNJFWKmQ3KAjXHa+e3Wcd3FQ2qbh8xfGtjLhsK8nas1/uUe/qn//dZoTiU/ulSEr9WHvY4x0e56K68DUntZELBjV3h/devD5Dbn9vkQkV/tEv6+WEAxtJz1b1PM61H8b9tsF4mj9yQRc5qU8jqV7gQj7+j43y8KfLjPgOL+unLupqTyn2fZZ6sL/0zSpTDuL2Ped2lIM6JLrDoMOD/PPfN8qIowtF/DEqjEPkrl2zunx6Wz8PYR0i/NhfN8jxBzYs9tosQAIkEHkE6MkdeWPCFpFARRHgfFBR5HldEog8ApwPIm9M2CISqCgCnA8qijyvSwKRR4DzQeSNCVtEAiTgm0DJEs/6roN7SYAESCAsBP5avlMQuhxe1ted3MZD5MYFIWwf3TPZXPuDaev9tgFhxG86rZ08NqyL9G1XX5Lr1nQLvTjpxtPaypMXdvUQubEfodFHaMhyGMJ9+/IINwf1D4ThO89uL5epWO7MYd1FQ6vD87lGdVd+7ZdVdA9kaAcEdStyo+zZhzSVQd2SzGlzCzzYA9Vhj8GD+/Hxy81HhFUfd3M/OaRTA4++N1bh/loNW+7MQ44FBrAzDmrsIXJjX+PEWnKzhmHv3tK3WI8yNBIgARIgARIgARIgARIgARIgARIgARIgARIgARIgARIgARIINwEK3eEmzPpJgARKTcDm5IYYa0OTe1fWrEEts2v99hzvQ+7PEGeHDmrm/lySjR6tEyRJhXHYik1Zfk9tnlTbCNK+CqD98OSGwcPahhD3Lttb828f1sW3V7rNzb1NQ4bn7PUMz+5dj/38z5rdsmqzq81XndhG6sUFF8QjocDbfWFqhgmbbuvjOwmQQPQTQI4tm2cr+nvDHpAACZSFAOeDstDjuSRQuQhwPqhc48nekEBZCHA+KAs9nksClYsA54PKNZ7sDQlUZgIUuivz6LJvJBDlBOANDVu7Ncev4LpAxVhY+yZ1zLuvP/00r3dM9eKnO3hlIxf2n0t3yg+ahxq5qCf/vUWQ0xqWnpPnq3qzD97lTi9s74JdC/qCa2zcket92Hzu2sLVX18HrdiOY7sL8on7Kufctzot2/1xQIf67u3iNs4+uIkp8u/adDnt0Zny5uS1sjyAyF9cfTxOAiRAAiRAAiRAAiRAAiRAAiRAAiRAAiRAAiRAAiRAAiRAAqEmEJx7X6ivyvpIgARIIAgCAzsnmvDhyJWNPNeXHttSDmxbX5C6GoL0F39ukjkFobxPLPCY9lVtkwKvb1/HsA9hycdMTZXPNFd1muasLo0h/3Uga+TI7b1hR460bFi7SPGmAdrpCnxe5JSAO6zQXe2AA6S49jkrAmcw/2DaOtmZmSfIP44X6ji9f2M5e2BTE/7deQ63SYAEooMAc2xFxzixlSRQHgQ4H5QHZV6DBKKDAOeD6BgntpIEyoMA54PyoMxrkEB0EOB8EB3jxFaSAAmIUOjmXUACJBCxBBBy/LHhXeWGt/6VGUt2mFeD+JqSoCG4V6vQbW3oEc3docHtPuc7zvFnyAF+79gl8t2cNFMEYnOftgnSOiVODtD/YON+Wy/b0veabX9/asUE9hjfm5fvPrVe7Rj3tnMjkEe4s1yw23v3FV4T/QzWECYeecsvOKKZTJydJr8s3C7/rkkXhJJ/ddIaGfvrBnnqoq5yUMfEYKtkORIgARIgARIgARIgARIgARIgARIgARIgARIgARIgARIgARIIKQEK3SHFycpIgARCSWDdthx568e1pkp4E2fk7JMdmXvNC/mmOzerKyOPaykDOpRecP1r+U63yP3Cpd3lyO7JRbrw1V+biuzz3mHziXvvt5837SoMV948ObD3tz2nrO+tGsWZKvJV5Ub72qh4XxJrmBArlxzT0rx2ZeXJlzM3yZif1mno9Dy5+8PF8s09B0ntmtVLUiXLkgAJVDAB5NiCcWV2BQ8EL08CEUCA80EEDAKbQAIRQoDzQYQMBJtBAhFAgPNBBAwCm0ACEUKA80GEDASbQQIkUCwBCt3FImIBEiCBiiLwiobLRp7oQd2S5PlLuotoCO7dKrjqm9Sv49sruqRtnbd6tzmleVJtnyJ33v58IxIXV6+tx1+5Wct3mUNod0JcaNru71p2fytHePQZS3eUWOi29eAd7R5xdEtppOI3RO7tGXtl6YZM6d0mwVmM2yRAAiRAAiRAAiRAAiRAAiRAAiRAAiRAAiRAAiRAAiRAAiRQLgQCx9otlybwIiRAAiTgm8DarTnmADyLEU4bubkT42NCJnKj8uzc/eYaO9VTPGeva9vsKPjz6fSNJoe3c5+vbQjyvy3a7uuQzNdjM5ftNMfOOriJzzLh2Nm/fX1pXJAb/I0f1gq8soMxeGz7MywysIYxoZEACUQXAXhy05s7usaMrSWBcBHgfBAusqyXBKKPAOeD6BsztpgEwkWA80G4yLJeEog+ApwPom/M2GISqKoEKHRX1ZFnv0kgCggc07OhaSVCZt/49gJ57Yc18u7UVPN6f9o6+UbzR89btVvyS5B/2rvbnZrFm11Ze/bL21NSTXh07ECd4//YKKO+W60Cu0vQ3bo7cJ7u299bJBNnbZZ9+10NytdKkN/62jfmm2vUqVVDLjq6hdkujz+1NKz4DZprGwbxesizc+R3zXW+3wFs885cefarlW4RHG2/7OV/5KKX5slcZessu3FHroaSTzX11axRTTo1dbEzO/iHBEiABEiABEiABEiABEiABEiABEiABEiABEiABEiABEiABMqRAEOXlyNsXooESKBkBC49tqUgdPhrk9bItAXbzMtXDSnqtXzz6e3khAMb+ToccB/Oee/ndbJsY6bJBz7mp1Rpq7ms12lO61z18O6sQjjE6bs+WGxyeS/Xcp/d3r9Inaf2S1GP7h1y79gl8tAny6S55hTfqCLynrx8UzYutro8MrRzuYUttw08qU+KLFqXKR/+sk4gal/z+nyJqV5NkCc8I3ufbNMQ5LB9yvmOszrIgtR0QW50eLdfMmqeKYvc3pm5+wRCtzXwjo3hWinLg+8kEC0EmGMrWkaK7SSB8BPgfBB+xrwCCUQLAc4H0TJSbCcJhJ8A54PwM+YVSCBaCHA+iJaRYjtJgAQodPMeIAESiFgCb0xeK++ol3Wseg/3bF1P+rSrL/Vqu6YteGAjXPj8NemStmuP3KV5o+P12KGdG5SoPzWqHyCjL+8hT4xfLlP/3WY8mJdvypJ49b4+qkeyPDCkk9n+ZcF2+VnF9q3pvr26u7WsJxcf09Lkr16+MUtWb8k27UB4767N68pD53eSto3rlKhtoSp8yxnt5AjNc/70FytkxeYss3hgdZqrfbgGjp1ZEFIdObe/unuAvPjNKpnyz1Yj1GMRgDUsKrjyhNbu8nY/30mABEiABEiABEiABEiABEiABEiABEiABEiABEiABEiABEigPAkckJGRUYagv+XZ1LJdKz6eIXbLRpBnk0D5EoBX8WmPzjQXHXVZDzm8a5LPBmxT4fmUh/+UPfvy5RT1qn70gi4+ywWzE+G9V23ONoJ5OxWlvVNQ79VrVNedeMEycvbJ4XdPN9vwhj7/8GZmG97PEOFrxVSXLs3jBSHEI8XAaZWK3RvUY71xYqx6ntf2m/McEc43qRf36i1ZpvnNtGwLfWFxAI0ESIAESIAESIAESIAESIAESIAESIAESIAESIAESIAESKByE8jMLHSEi8Se0qM7EkeFbSIBEpBfNbc1rEliLTmsi2+RG8eT69WUozWX9/dz08TppYxjJbWEuBg5sG2C39OQlzoYgzf4IZ1K5lkeTL2hKAPv+C7qYY5XcQY9v5mGYMeLRgIkQAIkQAIkQAIkQAIkQAIkQAIkQAIkQAIkQAIkQAIkQAKRRCA41SaSWsy2kAAJVAkCCEMO25G5V+BJ7c/+U6/jtVtdYbh7tKrnrxj3kwAJkAAJKAHk2LJ5tgiEBEigahPgfFC1x5+9JwEnAc4HThrcJoGqTYDzQdUef/aeBJwEOB84aXCbBEggkglQ6I7k0WHbSKAKExjQob4Jkb0nL1+uf+tfma+hwBF222lbdu+R+z9eIovWZZhw4sf3bug8zG0SIAESIAESIAESIAESIAESIAESIAESIAESIAESIAESIAESIIFKSoChyyvpwLJbJBDtBBCy/PFhXeWODxbJzGU7zQu5odtr7uyEOjGyPWOvyaedry7dyJn9xPCu0rdd/WjvNttPAiRAAmElkJycHNb6WTkJkED0EOB8ED1jxZaSQLgJcD4IN2HWTwLRQ4DzQfSMFVtKAuEmwPkg3IRZPwmQQKgIUOgOFUnWQwIkEHICx6mHdqtGfWXcbxtk8t9bJSt3nyzZkOm+TqOEWDm5b4qcM7CJNE+q7d5fXhvIYd1YBXlYfK3q5XVZXocESIAESIAESIAESIAESIAESIAESIAESIAESIAESIAESIAEqjyBAzIyMjTDbeW3+Pj4yt9J9pAEKjmBjJx9krZrj8TGVJNG9WMltgazL1TyIWf3SIAEQkwAObZgXJkdYrCsjgSikADngygcNDaZBMJEgPNBmMCyWhKIQgKcD6Jw0NhkEggTAc4HYQLLakkgCglkZhY6H0Zi8+nRHYmjwjaRAAn4JFC3dg3Bi0YCJEACJEACJEACJEACJEACJEACJEACJEACJEACJEACJEACJFC1CdCju2qPP3tPAiRAAiRAAiRAAiRAAiRAAiRAAiRAAiRAAiRAAiRAAiRAAiRAAiRAAkUIRLpHN+P+Fhky7iABEiABEiABEiABEiABEiABEiABEiABEiABEiABEiABEiABEiABEiABEohkAhS6I3l02DYSIAESIAESIAESCCEB5NiyebZCWC2rIgESiEICnA+icNDYZBIIEwHOB2ECy2pJIAoJcD6IwkFjk0kgTAQ4H4QJLKslARIIOQEK3SFHygpJgARIgARIgARIgARIgARIgARIgARIgARIgARIgARIgARIgARIgARIgATCSYA5usNJl3WTAAmQAAmQAAmQAAmQAAmQAAmQAAmQAAmQAAmQAAmQAAmQAAmQAAmQQBQSYI7uKBw0NpkESIAESIAESIAESIAESIAESIAESIAESIAESIAESIAESIAESIAESIAESCByCTB0eeSODVtGAiRAAiRAAiRAAiElwBxbIcXJykggqglwPojq4WPjSSCkBDgfhBQnKyOBqCbA+SCqh4+NJ4GQEuB8EFKcrIwESCCMBCh0hxEuqyYBEiABEiABEiABEiABEiABEiABEiABEiABEiABEiABEiABEiABEiABEgg9AeboDj1T1kgCJEACJEACJEACJEACJEACJEACJEACJEACJEACJEACJEACJEACJEACUU2AObqjevjYeBIgARIgARIgARIgARIgARIgARIgARIgARIgARIgARIgARIgARIgARIggUgjwNDlkTYibA8JkAAJkAAJkAAJhIkAc2yFCSyrJYEoJMD5IAoHjU0mgTAR4HwQJrCslgSikADngygcNDaZBMJEgPNBmMCyWhIggZAToNAdcqSskARIgARIgARIgARIgARIgARIgARIgARIgARIgARIgARIgARIgARIgARIIJwEqkyO7nBCZN0kQAIkQAIkQAIkQAIkQAIkQAIkQAIkQAIkQAIkQAIkQAIkQAIkQAIkQALlR4Ae3eXHmlciARIgARIgARIgARIgARIgARIgARIgARIgARIgARIgARIgARIgARIgARIIAYEaIagjKqqIj4+PinaykSRAAiRAAiRAAiQQLgLIsQVLTk4O1yVYLwmQQJQQ4HwQJQPFZpJAORDgfFAOkHkJEogSApwPomSg2EwSKAcCnA/KATIvQQJRQiAzMzOiW0qP7ogeHjaOBEiABEiABEiABEiABEiABEiABEiABEiABEiABEiABEiABEiABEiABEjAmwCFbm8i/EwCJEACJEACJEACJEACJEACJEACJEACJEACJEACJEACJEACJEACJEACJBDRBCh0R/TwsHEkQAIkQAIkQAIkQAIkQAIkQAIkQAIkQAIkQAIkQAIkQAIkQAIkQAIkQALeBA7IyMj4z3tnZfzMHN2VcVTZJxIgARIgARIgARIgARIgARIgARIgARIgARIgARIgARIgARIgARIggXAQYI7ucFBlnSRAAiRAAiRAAiRAAiRAAiRAAiRAAiRAAiRAAiRAAiRAAiRAAiRAAiRAAlWWAEOXV9mhZ8dJgARIgARIgASqGoFt27YJXjQSIAES4HzAe4AESMAS4HxgSfCdBEiA8wHvARIgAUuA84ElwXcSIIFIJ0ChO9JHiO0jARIgARIgARIgARIgARIgARIgARIgARIgARIgARIgARIgARIgARIgARLwIMAc3R44+IEESIAESIAESIAESIAESIAESIAESIAESIAESIAESIAESIAESIAESIAESIA5unkPkAAJkAAJkAAJkAAJkAAJkAAJkAAJkAAJkAAJkAAJkAAJkAAJkAAJkAAJkEAICTB0eQhhsioSIAESIAESIAESiGQCzLEVyaPDtpFA+RLgfFC+vHk1EohkApwPInl02DYSKF8CnA/KlzevRgKRTIDzQSSPDttGAiTgJECh20mD2yRAAiRAAiRAAiRAAiRAAiRAAiRAAiRAAiRAAiRAAiRAAiRAAiRAAiRAAhFPgDm6I36I2EASIAESIAESIAESIAESIAESIAESIAESIAESIAESIAESIAESIAESIAESKF8CzNFdvrx5NRIgARIgARIgARIgARIgARIgARIgARIgARIgARIgARIgARIgARIgARIggUpOgKHLK/kAs3skQAIkQAIkQAIkYAkwx5YlwXcSIAHOB7wHSIAELAHOB5YE30mABDgf8B4gARKwBDgfWBJ8JwESiHQCFLojfYTYPhIgARIgARIgARIgARIgARIgARIgARIgARIgARIgARIgARIgARIgARIgAQ8CzNHtgYMfSIAESIAESIAESIAESIAESIAESIAESIAESIAESIAESIAESIAESIAESIAEmKOb9wAJkAAJkAAJkAAJkAAJkAAJkAAJkAAJkAAJkAAJkAAJkAAJkAAJkAAJkAAJhJAAQ5eHECarIgESIAESIAESIIFIJsAcW5E8OmwbCZQvAc4H5cubVyOBSCbA+SCSR4dtI4HyJcD5oHx582okEMkEOB9E8uiwbSRAAk4CNZwfuE0CVZXA3n35kr1nv+l+vbgYqXaAbxL78/+TNVuyZXf2PmnfuI7Ui+Mj5JsU95IACZAACZAACZAACZAACZAACZAACZAACZAACZAACZAACZAACZBA+AgwR3f42FapmlduzpK1W3NMnw/r0kBq1oiuYAETZ22We8cuMe2fdN/B0jixlsf4qb4tn07fIK9OWiPJ9WoagXvV5mw5sG2C3Hl2B2lcP9ajfEk/rN2aLcs3ZsmKTfpSluDXsmFtadUwTg7t3CCqBPW8/fny26IdRRDUrHGA9GhVT+as3C1dm8d7MJ6xZIfExVaX3m0SipznvWN3dp689M1qs/uoHklyWJck7yIV+nnL7j2yOi1b4mvVkNYpcVJH+1Xetm//f7JsY6bk6QKOzs3rSmxMyZ5HLPywCzq66FihL6Wxzbv26D2dKSs3ZcvKtCxJ1wUizRrUkmZJtUy7+ujzU1KbvWKXpOfs83lag/gYaZFcW5Lq1vR5nDtJgARIgARIgARIgARIgARIgARIgARIgARIgARIgARIgASCJxDpObpLp14E33+WrCIEJs5Kk3enppreTnlooCRXMqHp7R/Xyo//bJXnLukmjRJipU6t6lK3dg15fdJauXT0PPn89v5Su2bJBU2Iog99slSmLy4qDNtbB9e5+JiWMvTwZlKrFNew9ZTXe86efHn+65XmcmkqdMaoaA8BMrFOjNx6Znu5+Z0FcnCnRHntyl6mzL9r0+Xq1+fLQBX0X7miZ7HNhOf9+D82mnJNEmPdQjdE1BMe/KPY870LfHnXAEkp40IFePqP+22DvKX3ya6sPI9LdGtZV24f3F56+RDxn/tqpXw2w9UXj5MCfDitf4rcfU5HnyUgAr/4zSpZuiFTIFbDqmt4gvZN6sgleg+dcGAjn+fZnat0kcWjny+Xv1fvFvQJdoBGN2iTUkfOPKixDD+yhS0a8D1DhWjcAxP+3BSwXM/W9eTKE1qbsQ9Y0HHwhYmrZEFqumNP0U08Mxcd1UKG6ys2yhbdFO0N95AACZAACZAACZAACZAACZAACZAACZAACZAACZAACZAACfgiQKHbFxXuizgCM5ftFLyqqep27SltyrV9W1WMHqMi/rhb+sp7U9fJfBVm4SFbr3aMvHplT1muHqvv6v6rTmxdonbBi/ypL1YIREFrDVVE76CiJCxVPeQ37sw1x9+cvFZO7psijaNA6EY494n/d5Dpw7Dn5xqR9YEhncxnsIP9tXyXvnbKgA6JMvq71SERI/+T/yRnryv8vLlIkH9ccm6QhX0UgyA88uW/Zd6q3eYo7tFGCTUlSwV5jO3C1AwZMWqe3KWe/+cd2syjBni/l7TNe/f5bvGnv2+UJycsdwvU9kJoH4TvO95fpPdqllxzUhsjXtvj9v0LFaUfU5EbbYLFVK8mSRq9YIsuVoAA/qyK8mu25KjI3sGI5/Y87/ep/26Txz5bJtsy9roPwSO8beM4aVgvVjbpPb1uW45hM39NunyuQj8WOZTUIOA7PbdBZVdmnmk/uOO++nLmZvnwpj5SXxdZ0EiABFwEkGMLlpyc7NrBvyRAAlWWAOeDKjv07DgJFCHA+aAIEu4ggSpLgPNBlR16dpwEihDgfFAECXeQAAlEKAEK3RE6MGyWJwGIiO/8lCrVVNwqb6F74boMad0ozoQRR6uO6pFswolfOvpvI2Ye17uRQLQuiUHktaHScd5ZhzSR605uK4nq+ey0zSoKvqEidzvNB17W8OjOeit6+/T+jY3n8Y2ntTMi7NE9G2rec09PaH9tROj4sTf3NYcbOTyxEfr8yQu7+jvNYz+8njfuyDVhruGhXxbDIgQrcv/vsGZy7cltjLc/6ly8PkPuH7fUhBF/9suV0q9dfRV8XQsZcPyMg5oEFa59kdaDRRawvu2Khvv+dnaaitTLzPEG8TXl5jPaSb/29c0Cgjkrd8mob1draoFs43EeU/0AuUK9qJ22YXuuPKEiOURu8L33vE7mHq+hZXN18cCnKkaP1jrgSR+v0QxuOr2d83T39iJ9Vm4ds1Dy/3OJ8cfouN6ibWmq4cqdBmfxqfO3yoe/rJdb1du9NIYQ5fDGdxrqXa8iOuaKL2dukvXbc4x4/9RFwd0Xzrq4TQIkQAIkQAIkQAIkQAIkQAIkQAIkQAIkQAIkQAIkQAIkENkEKHRH9viwdRFAYGv6Xg/PUYRpR4jq+1QMRP7lpLoxghDkwRryJz8+frkpDq/Up0d0k6NVPPdlyBV+3/9c3tC+jkfrvhFHt5CLXpwnd7y3yITDhpdvsEI3PI27tqhbpOvYX1xobpyE3NUQuWHnazh4HYIy2fiC8Nx9VcSG17bTumh+bIS7P/2xv2SPhhL/dk6aXHdKW3eRzs3iBa/i7Id5W0wRpAQ4sY9n+HFoym9NWWuOY6HEW9f08hDTj+3V0IjpWJgBsXvsrxsMcywMsPbsVytkT16+8dR+/apeZmGFPYZw+RdqyPJaMdWNmP75H5vkchXKvXOPQ2R+RD25IXLDq/3RYZ3lpD4pthqPdzBHu/AKpaFe5LZHBIGsPfvkx7+3yuS/t8hlx7dyR0oI5fVYFwlEIwF6ckfjqLHNJBAeApwPwsOVtZJANBLgfBCNo8Y2k0B4CHA+CA9X1koC0UiA80E0jhrbTAJVk0C1qtlt9joSCGTl7pM/l7pCkpdEKA627fBERf7naQu2mVDJBU6mwZ7uLtc2JU5DNme7PyNH8sjjWsmvi7abfavSsqW9w0vXXdDPxtjf1stqPQd2tnpy+xO5/ZzuczfCXyMsOPoK79zS9hWV43wrBPu6GI79snC7yeOM8NylsXjNoQyv4+6t6soQFZvL0z6Ytt5cDuG04VFdFtuu4bkR2h52SOdEn1U1T6otLfQFW7Qu02eZQDsR5nvaAte9du6hTU1IcWd5jLm9nyBIOz3GbTl4aV9zcmvzEQsKvHNnz1npCruOhQKIHuDLztF7FfXguf1KvaW97ZPpG7R/GWb36QMa+xW5vc8L1+f/OcLEr9D0AsHYTg19vlqf9Xyo9j4sFM8ZQrpj3vtN5w/MK1j4Upwh7ztSN8xYssMjJHyg85CzHqHhf/xnq8Crf7OGoPfTLXc1pTnHnhwKNqgL7HE/YyxoJEACJEACJEACJEACJEACJEACJEACJEACJEACJEACJBCIAD26A9HhsZAQ+Flz9t70zgLp2DTe5LmevWKXPPPlClm5WQUlhyJ7WNckuffcjpLiCEd94oN/GIHGNgQiSO+bptmPJt8wvDWdBq/Vhz9dJnNVvHPWD2ET4upZB5dM3Ozesp6p5/u5W+TQLg3Uk7WG5paur160qbJEcx9/qMLpzX5COTvbZbcnqEcsDB613iGkbZlg3xekpsujny034b+9+4p+XqP5zGNrFF3PghzGh989XRDm+k31AEYOY+Rgxthg0UEdZfX744e5mwGB7KNf1smb6skOMcyaOu7KQR0T5aHzO2te6pKFAD9DxVC8Smq27TjvjrM6GK/sYOuAKP393DRT/Ezl4+2VHGw9thzGEJ7kCPmd70ptbQ95vNuxKU2uaIT3xvkYR+8c37jIV3+5wubDi/qUfr49qFHuyO7JgvzpGL+v9Zxhg5pjt0Cst970nZv79y5H2gCI4Ns0wgHE06FHuM43legfhDWH1VYPcIRvr2hDaHNrWIzitPOeni2puoDg/zTf+Cl9U2SU5vP+VRdvrErLMotEPr61n4enfWmfM3tNiNnwuv/4tw0C0dpp8MIfeWwrwSKGml7P6u8qbD+h0R+w2MFp8Fp/WJ+5Xm2KhrHH8/HCxFUmncJejSLgtCYaIeLiY1rK4IMae1yrNOfYekvLxvvfhQW6UAdz6lxNU4HFFLhfX7i0u70M30NIgDm2QgiTVZFAlBPgfBDlA8jmk0AICXA+CCFMVkUCUU6A80GUDyCbTwIhJMD5IIQwWRUJkEBYCRRVwMJ6OVZelQkgZPR4FXmvf/NfWb4pS8XU6tJGvaWtEDtdPRyvePWfoDwc/XFEruzznpptBFuUadUwTnMa1zeCbqaKJw99stTk7PV3vq/9sTHVjJD7pOYwXr4xy+TRTlPBtEOTOnL3h4uN6H1c7+BCMEPwsqLVgA6JHiHRfV070D4IZxdq+G/kgYYQChET/YUgib6+P22dnP/sHBOu2l89OzL3yqzlu+Sa1+fLdxpW25dnPeoa8dJcI4RDJK2r3tgQ2LBwAaHX4Z0K4dB6FTuvdfuZ7eWCQYWCaBvNdT768p6SoG11GkKIX3NS+MXRcSo0YgzACNcsq0HU7d2mnqkG3raOdRvuqlO35hgveewY6Mfr213YawMCtBWyT1YR2zuHO4pb7/uOTesEXGwAERX3HGyD5q62htD81hLiPHPE2/32HYtFYJt2eobqxwIU9BOGRSDw/K5ow31rrZ7es96GiA+zdGEHwq2P0ZzeKze7RG7vcmV9zvC8D31ujrw2aY1b5AYfPKvIgQ7PZSwgyd3rKUo/9vly81zifMyRCHHfs1U9s0AGrC/WUPRYfOM03NtYVIRFBxC5EXa+tz6r7XWuQh1IEYBc7oh0Ya0059hzy8oG9eDfBTw71+q/C/Byh8hNIwESIAESIAESIAESIAESIAESIAESIAESIAESIAESIIFgCBT99T+Ys1iGBEpJ4PHxy6Rlcpw8PLSz9GztElnh2EoAAEAASURBVAiRG/gJFZG/0FzHCOWLsMrnqXcj7Lt7DxYE9n39hzXyxuS1RqCc9fQR5hj+wIvVGgS/R1UcQi7kHioIwcsYQjoMHsnvTk2Vl75ZJZ/N2GA8Gn3lebZ1eb9DLIeX5xuT18h945aoB+w+Ix5dpbmKgxW5Ued6FRj3ozFqTo9Ts6MEfyDQjf52tTkD/QBPG3Ia/f/8943Gq3OVinf3j1sqY647UByoPK4Eb1aISyerZytCqbdSMbqBenhbAzOEQIYod/2pbWWYevJCKIbBe/7mdxYakfCFiSvlxZE97Gnm3Y6x3QmR/DD1ivc223bv/aH8nK1h1j+b4fI6Rrj4pg1qhaT60/o3NoLp36t3y9MaqeB69aKHwAgD/zs/WGwWIiRpfu3DuiSV6Jqf6ThCkIVd4OVBbStK05DUsOQgPOqtAI2Q8xCCIVy3SCrkgPszkGG8YdvSXWGwC24Dva9zjbCKYwjVHglmw6ijLf7ur5/mbzP3freWdeWK41tr2Pc4aVy/lrnXcV4onrMHPl5qxFw8f+cObCZXn9TaRFBA/ZgLEHoe0QCwUMUa8op/+vsG8xFh4G89o737OJ7V+7XOKepV/6zeb0d2TzJe9Cg8T+9BRGWAISXAbYPbm8Uo+IzFCFM1ugZEbsxn1kpzDs4NBRvbBjwjeTpvXXliazlcn5FWjWqroF/Iw5bje2gIMMdWaDiyFhKoDAQ4H1SGUWQfSCA0BDgfhIYjayGBykCA80FlGEX2gQRCQ4DzQWg4shYSIIHwE+AvyeFnzCs4CMSpAPjOdb09PJnhMX3n2R3kF81DDA/juZpP1grdVlB1CtrwIvZlEMshCjZUwW/05T3Ua7hQrMUpl2jIXohA8B6EB+fTI7r5qsbvvsYaUv2+8zr5PR7MAWeu7+YOgTGYc20ZeGDCKxPWTOt49/oDPcIQw3MTXtQQlSHKQ4CFpzsEM18G4eym09rJRUe3KHJ4YWqGfD7DFWodHtfIAe00eKXeP6STXPjCXJO3e4V66sN7NBLtS80rjRDNMBu2OxTtBNeaeg/fP3aJjP11vVmw0UpDS0NMRr5zeNvD+3/UZT18emT7awM8chHqGobw8L64Ii+yDTuepCGwizOEqre2Wb2y2zepYcLUI+w8vPmnqRCKxRv2ubNl8Q7h2IYAxz24Q0OeW+EcIb+tNXeEDLf7yvsd4dhHFSwEgYAMIduX4d4f1C1Jnr+ke5E+h+I5Q5h85MeGXX1iG/FOs4C57JientEgsCDjqS9WmHOwKOTBIZ09FqkgrcCDuogHcxnyfSMM/f8Oc0UnWKTPKwyiOoR751yJMT22V0PzMoUK/pTmnFCwcbYhe49GoLihj1mg5NzPbRIgARIgARIgARIgARIgARIgARIgARIgARIgARIgARIIRIChywPR4bGQEzhfvVLh2eptJjRvQX7gdcV4lXqfi88QBacv3mEOXXBEMw+R21n+cM0DDkPo9IowhCm2Vs8hxNt9wbzDI9OGCb/suFYeIrfz/FM11DVy+cJs+GvncbvdWPP2Dh3kO4z3z/A2VaEW4tqFR3mK3PZ8hFO2iwpWqAdzJBq8WT9SERoG0RPhnENlcNCHOGnDikN8Ru52hJwGOxjyzu9wjH0w10ZYagiZsOFHNvd5yo6Mkt1PzpDxWFRiDZ78MDwXL6lADF5Ogyf3vSrkO/fn5rk8zVHOmXfaXx7yhz5dakJ4I4y398u5AMR53UDbYI5Q1/aFHNuICvGMejmf/uhMdxj+28/s4L4/vevDApobdZGHL2E/FM/ZBE3VAMMiGV8LSbzbg8+4LvKgw+Dh7CsSA3LLW69s51xWv2CxA267mct3mjqK+1Oac0LBxtmuE3o3osjtBBLmbeTYsnm2wnwpVk8CJBDhBDgfRPgAsXkkUI4EOB+UI2xeigQinADngwgfIDaPBMqRAOeDcoTNS5EACZSJAD26y4SPJ5eUQKBw4VYA351V8hytEMqsCLdPRbqf1TPVl9kc1AjRjPK+BC5f54VqnzNcNvLllsaQS9iaFbvsZ+c7+nagCrrI5+s8x1kG2/3aJUhMdd9rXhB6G9ZMw3xDSPRncSq8wbPY5mn2V66i9v+k9wO8q2GBvLnhwT67wAPXX1vPHdjU5EnGcQiK/6d52uG5C0MO7OM1XzvGGYL3qs3ZJlw6FmHMXLZLowh01VDTyaZscX8+0BzrsNYaSv7Qzr5DnltxHeXSlX9xhhzr1hId3t0Xa7SDb2anGXEeIf6nL94u/drXN1EBsKgCY4++ItLCpxpOHeIrvMCttVTPfmub/dzXa7fkGK9wW875nqvpC0pqeJav07zO/gz50+FBjQUf/qxRQk13egPvMs5nprTPmV2QgoUVyJEejNnrIlUAvO637vY9l2FxD8z5zB2l99bzmnYACw/ufH+RfDcnTRBaf2DnBgJx3JeV5hzbRtRXWjbOthzcyZU73rmP2yRAAiRAAiRAAiRAAiRAAiRAAiRAAiRAAiRAAiRAAiRQHAEK3cUR4vGQEnAKvaGs2ApKqNPmrg5UP3LiVoQ583IXlw/ZX/usyARv1CbqjR3ImhXkS4bwhXDOdjGB85wmAXJVW67LNmbKTe8scJ7mc9vmH/d5sAJ3vv+zSzSGOHtcr0Z+WzJrxU6T29xvAT1wUp9GbqH7B82lbEXuG09rKyOObulx6jE9xXjCXzxqnhF5ka/523vqGw95j4JeH37X8PoIAw8bqlEQfHn14hgWGCBEPUKybw/CY3y7w4s7xSFUQ4RFHnd4XUPUxrXt9XEdLIR45uJuuljAlcMbIdCdwm1rzalszV9EBuSmdkY0QCj0dzSFQGkNCzmcHuqoB/c3nrG2KXEmnLdTjPd1nUD3flmfM4yJ9chvURBZwVcbvPfZZw7hwW99d6H34SKfnc8cwrS/flUvuUNFbiz+wVjihfE7VMOgnzOwSZE88aU5p6xsvDtR3DzmXZ6fy0aAObbKxo9nk0BlIsD5oDKNJvtCAmUjwPmgbPx4NglUJgKcDyrTaLIvJFA2ApwPysaPZ5MACZQfAQrd5ceaV1ICzpyxoQSCPN/WTu6bIvG1fHsv2jKxMdXL3Zsb10aYcIhOefvzjbevbU9FvjvzNnu3w3KFV/GADvW9Dxf53Fe9wyPNkKMcoZZhyGUMT1l/Fhdbw+R493cc+51RABAqG4YFHN4itzmgf8DwljPayaWj/zaetlPVuxxetoHMCvMQIU/v798jGXUgLDZEVeTMLs62F4TEhrcz6nYa8m2/NLKHySkNEXqleqM3SYw1Yd57aHh6iOpPF+SObqz7nYZ7CPXBYxye277M2/PXKZT7Kl/cvpYqaH9514DiigU8HujeD3hiEAetxzWK/leChTX2mQPvQN7otgkdm8bbTfPeqVm8TLhzgMzQxRKTdSHG9EU7NGz+XpmmaQjwOk7zdD8+vKvHc1CaczwuWsYPDXyksyhjlTydBEiABEiABEiABEiABEiABEiABEiABEiABEiABEigChDwVDqqQIfZxcpJoI16cFo7XUXESA2Fq06o0kfF4JnLdgoEWLxKmi+6XeM6pqvI/4zw504vccvAvlsPXORN9uXNbcv5ewdX5JtO0PPvPqejv2IRvd+KxrVU3IVHayBDaG68grW1GhYe1qGJa0z8necUI1M1d3cgg/c87g/Y2Yc0FbQ7kMErGXmaMU7wIE72IxpiccWsFbtMVYE8mSFIe4vSOAmhy/8saFeHJp7iKo5j3xwN+z531S6ZrwsLkLs9mq2szxmeN+S2z8rdJ8WNuZOTncsQzv2WM9qbhRLO48FsY545TD248cK4YZ55ffIa+XPpTvnxn63So/V6ufDIFh5VleScsrLxuDA/lDsB5NiCcWV2uaPnBUkg4ghwPoi4IWGDSKDCCHA+qDD0vDAJRBwBzgcRNyRsEAlUGAHOBxWGnhcmARIoIYFCN9gSnsjiJFCeBGJsflsVbSDceFtzDdFtPXWLy7HsfW55f77mpDbuSz4/cZV7O9gNKzKhPIRFf4Yc5PNU4II5z/FX3td+eHLDlqzPMIKdrzKRvG+disrTFrhyi5+muZoT4mJC2lwrKtsQ1f4qdx635/gr+8G09eYQoh8MUQ/04gwRDGAYb+Rk9mcIYY0Q9rCT+/oP3+7vfOTttiGrhx5RtF0ITQ7D8wnPb1/PqSkQJX+cz0xpn7NWBSHL8Rzmas72YMw+cxhPCNRlNYS9P7Btgrx2ZS/3opjfNWd8ICvunFCwCXR9HiMBEiABEiABEiABEiABEiABEiABEiABEiABEiABEiCBYAhQ6A6GEstUOAGEZ4bBi3nzrtwi7YEoaHMvf/jLeoHAWRJzC+l60p59JYgzXJKLFJTt2bqeHNEtyXz6R4Wsuz9cLFl7/ItgmeoRCi9fawgjbb0+3/xxrThDJNsyeP9mdpqkFngcnzEgcKhs53nObYQ5xgKCPepdWhpR3llXRWxDNMY9A+Fu6KDmIW9Cj1Z1TZ3LNmR5jJH3hSb+tdm9C+Pnz7bs3uPO+Q32KQX3vb/y2H+8lsNCDxi8133d+xC4X/l+jSlTR0Ni/+/QokI1hFV/tk1Dnr/4jWtRxqGdG4jTQ92eAy/w0wvuM4SKR55o5IWPVgvFc4boErCtOq5jprryxBfHo7veH3Y8n/lyhSBXd0nMLmbwPgfDa1NH2HdbpqTnhIKNvTbfy58APLnpzV3+3HlFEohEApwPInFU2CYSqBgCnA8qhjuvSgKRSIDzQSSOCttEAhVDgPNBxXDnVUmABEpOgEJ3yZnxjAog0M4RGhreoht35BbxGL1lcDsTKhiekyNf/lt+mLdF9jvEO4Ru/nLmJiMse3ubWiEdXfvx762SHUB4DkX3bzqtnSAnMgxeuEOemS0TNN8zciNDaEfO5QWp6fKeimOnPjJTrnvzX3ebIDzbMOIbtufKiJfmuT1tUR/O/0jF/oc/XYaPJjR6cTmhTUEff9pqmPQLCgTiz2dslP/7aLEuNNjjUXLNlmy5U0VNGxbb42AFfoB49/Usl8AMcbZNgXd6KJtkQ4vj3rrhrQXys+bfdt5bWKTwyverVeRMNZeFGNxZcyj7s3G/bXALm8OODE6YR87wi452haGGII1c4D/N32q8t7GA4vclO+QyfR6sN/Y5Gpq9bm3PrBUIZ336Y38Jco47RU/k3EZe5yHPzpYVGh4debUvP76Vv+bLzae3k8R4l9c88kMPfvwveXtKqskXjXsVjyPqXKwRAv7V+zuSLRTP2bnKGs8Q7PUf1phncmemy6se+8AD8834Pzbio7FYZXzn2e3NNkLSXzJqnpkLnPfV7uw8Gf2d3lc/ue6rglNNTu6THvrTXMs5jpgTPpm+QfCswrq3dC3QwDbGqaTnhIINrk0jARIgARIgARIgARIgARIgARIgARIgARIgARIgARIggbIQ8FQ7ylITzyWBMBKAOAixEqLdVBUT8YJX4rUnt5GLj2lproyQ0A/8r5M88PESSVMxFh6lKNNUcxhD8N68c4/x7kVheMse1SPZ3eIuzetKw4RY43kJAenVSWvkp4cGCnJbh8Pgkf3Jrf3cAjG8cB/6ZKm5VDV1P4YXstNiqleTv5bvlCO7u9rcv319ufaUNsZLF+L42U/OknpxNSSxTk1Ztz3HhLHG+RDZHjy/k/FodtZXku0rT2itoctdeaO/VS9xvBACHEI9RG/kIIatVhENfYoUgzBvw0UPG+SZjzhUbWyvCzAeGNJJ7v5gscmXftM7C0xO7SaJsZKzN1+2KB87lo0Ta8nTI7oKhGlfhsUVaDOsV5sEFSP9e357n3/uwKYC8fOV79YIvMJvGbPQjPkBuJcciz3OU0/u609p63E6brU3VIRdr/fNg3oP4oXxra2e35s1B7w1PF/PXdo9YO5tPC+f3dZfnvxiuRFwsWBj1LcuT3DU4+vetvVH4ntZnzPMP48N6yK3vbvQeNpD0MYLLLHYAAt2IELHxlTTfNpJbg9+bI84uqXx0Ee+82HPzzX3Feay3bqAw3rKQxQ/Tb3obTj87+du0ftuv5m/MIdhf4reiys2ZrkjVcBb/MKjCp+H0pyDsSorm0gc76rSJubYqiojzX6SQPEEOB8Uz4glSKCqEOB8UFVGmv0kgeIJcD4onhFLkEBVIcD5oKqMNPtJAtFPgB7d0T+GVaYHT17UVc4/vJk0iHd5QkO89g7re1zvhjLhzgFGEIbXIcpARIagBMGxWVIteUrrcYrcAAih6akLu0rLgpy6Tk/wcAFOUhHq9at6GbG+m3pYwlsWZoVRbEPghig/4c7+bpEb+2Ejj20l799woECkh4AIT9m1W7ONsBlfq4ZceGQLGXdLX2nV0JVn23VWyf/WrlndtPPB8zubxQCoAaIqPIQhcuPaCI3+8uU9S155mM5AOPeP1TsahnzCB3dKDNOVRE48sJGMv6O/GSdFYcT11WnZRiTGWGIBAhYlTNAy9t711RhEG4AwDBt2RHDe3M56cD88r0I0FjdgTCBgW5G7RXJtufe8jhoJoIM7fLU9F21+94Y+crXmjrc5zDG+VuSGWHqs3oNj9V7qGSDsuq0PCyCevqibjLqsh3RtUVcgxlpz3tvYh3vzyhNb67sr9LotF0nvZX3OsEjn09v6CRYZWL7I2Y6FIRC54QGPxQfWE972/cbT2sqY63qbCAD2vlqlz5wVufto3u0x1x/oFrlx3vOXdJfHh3dx5+LGdRamuqJEoI4T9F594+pegvnBWmnOseeWlY2th+8kQAIkQAIkQAIkQAIkQAIkQAIkQAIkQAIkQAIkQAIkUBoCB2RkZHi6jpamlig4Jz7ef7jgKGg+m+hFACGZ81QkgnAEAceXQaxGjmqE64XYCFHNhgv3Vd7ug2C8J2+/W9S1+8P9DtEe4jHCFSdoe1trqO1m6sHpzwPY2R54ceK8HSpsdWgSb7zY/XFxnleabYRERjvBCQJqCxUpnWJmaeqsLOcglzkWVuAVpx7RWDiRUl/H0M89Gq5+wzsc4cHz9v0nXVrEuwXWYK6H8OdYMJGZu9+IrMHkCQ9ULxzKN6i3+CoV/7el7zFcGmn0BEQ1CCT8B6qzoo6F4jmDx/0y9bDG89lCvaux+MY7Z7Z3/3BdLJ7Agp0mGhkA95V3+HnvczBHrk7LMpEswLt5cq1ieZfmHHvdULCxdfGdBEiABEiABEiABEiABEiABEiABEiABEiABEig9ATy8/MlOztbcnM1ouSePZKXl6dOUfmlr7AMZ1arVk1iYmIkNjZWatWqJXFxcap5FDpHlaFqnlpOBDIzM8vpSqW7DIXu0nHjWSRAAiRAAiRAAiRAAiRAAiRAAiRAAiRAAiRAAiRAAiRAAiRAAiQQEQT27dsnWVlZAmHyP4T8VEN6S+e7+VCOf2w77DvaA8fUOnXqSI0ahZEny7FJvFQJCUS60M27qIQDyuIkQAIkQAIkQAIkEK0EmGMrWkeO7SaB0BPgfBB6pqyRBKKVAOeDaB05tpsEQk+A80HombJGEohWApwPom/k0tPTRSM4G2G7Zs2aUr16deM5De9pvCAw2/fy6B2EbXiR23ds47V//363GF+3bl2pV69eeTSH16jEBCh0V+LBZddIgARIgARIgARIgARIgARIgARIgARIgARIgARIgARIgARIgAQqJwF4ce/cudOEKIeHNF4QuvFuRW77DrHbeniHmwYEbm+RG0I32os24B3CPEKrJyYm0rs73ANSietn6PJKPLjsGgmQAAmQAAmQAAmQAAmQAAmQAAmQAAmQAAmQAAmQAAmQAAmQQOUjsHfvXoH3PYRj5MFGDmy8W2EbPXaK2+UlclvSELphVvTGtvXshtCNHOLIH47jSUlJRqBHGVpkEWDo8sgaD7aGBEiABEiABEiABEiABEiABEiABEiABEiABEiABEiABEiABEiABKKWAITi7du3G5E4NjZW8ILQHUl5r62wbt8BGyHVne84lpOTYwT7Ro0aRVT7TUP5J+IJVIv4FrKBJEACJEACJEACJEACISGAVb42z1ZIKmQlJEACUUuA80HUDh0bTgIhJ8D5IORIWSEJRC0BzgdRO3RsOAmEnADng5AjDXmFCFcOkbh27drmBZHbisghv1gYKkRbrTiPtqMv6BONBEpKgEJ3SYmxPAmQAAmQAAmQAAmQAAmQAAmQAAmQAAmQAAmQAAmQAAmQAAmQAAlUAIH09HRB2HKEKYdYbHNyOz2nK6BZJbok2mrziaMP6AvydaNvNBIoCQHm6C4JLZYlARIgARIgARIgARIgARIgARIgARIgARIgARIgARIgARIgARIggQoggJDlaWlpxnu7bt26RuiGd3Q0idxObMjPvX//fpOvG7mgsZ2SksIQ5k5IFbwd6Tm66dFdwTcIL08CJEACJEACJEACJEACJEACJEACJEACJEACJEACJEACJEACJEACxRHIysoyoja8oe0rWkVu9NV6dsOjG/3BZ/SRRgLBEqDQHSwpliMBEiABEiABEiCBKCfAHFtRPoBsPgmEkADngxDCZFUkEOUEOB9E+QCy+SQQQgKcD0IIk1WRQJQT4HwQmQOYn58v8K6FKIxw5dWqVR6JD31Bn9A39BF9pZFAMAQqz1MQTG9ZhgRIgARIgARIgARIgARIgARIgARIgARIgARIgARIgARIgARIgASijEB2drYg1DdClcP7ubIJ3egT+oY+oq80EgiGQI1gCrEMCZAACZAACZAACZBA9BNITk6O/k6wByRAAiEhwPkgJBhZCQlUCgKcDyrFMLITJBASApwPQoKRlZBApSDA+SAyhzE3N9c0DAJ3ZRK5LW1nv9DX+Ph4e4jvJOCXAD26/aLhARIgARIgARIgARIgARIgARIgARIgARIgARIgARIgARIgARIgARKoeAJ79uwxOaytIBzNubm9aaIv8OZG37CNvtJIIBgCFLqDocQyJEACJEACJEACJFAJCDDHViUYRHaBBEJEgPNBiECyGhKoBAQ4H1SCQWQXSCBEBDgfhAgkqyGBSkCA80FkDmJeXp5pWGUVutEviN0Qum1fI3Mk2KpIIkChO5JGg20hARIgARIgARIgARIgARIgARIgARIgARIgARIgARIgARIgARIgAS8C+fn5RgSGEAxRuDKZ7RPeYegrjQSCIcAc3cFQYhkSIAESIAESIAESqAQEmGOrEgwiu0ACISLA+SBEIFkNCVQCApwPKsEgsgskECICnA9CBJLVkEAlIMD5ILIH0Yb3tqJwZLc2+NahP5WtT8H3niVLS6ByLfkoLQWeRwIkQAIkQAIkQAIkQAIkQAIkQAIkQAIkQAIkQAIkQAIkQAIkQAIRTqAyC8IUuiP85ovA5lHojsBBYZNIgARIgARIgARIIBwEmGMrHFRZJwlEJwHOB9E5bmw1CYSDAOeDcFBlnSQQnQQ4H0TnuLHVJBAOApwPwkGVdZIACYSDAEOXh4Mq66wSBP77T2R3dp7pa+3Y6hJbo2quG9mVVcCgpjKIqZoMqsQNz06SAAmQAAmQQAUQ2Lk7y1y1dq2aUis2pgJawEuSAAmQAAmQAAmQAAmQAAmQAAmQAAmQAAlEKgEK3ZE6MmxX2AmM/na17FSRtm1KnFwwqHmJr5eZu0+OvOd3c94dZ3WQ8w9vVuI6Ap2wcnOWrN2a47NIUnyMNEuqLUl1a2rOCp9FymVnfv5/bgbXntJGRh7bqlyuG86L5O3Pl98W7ShyiZo1DpAererJnJW7pWvzeGmcWMtdZsaSHRKnix16t0lw7wu0MXvFLknP2VekSDUdy5T6sdKsQW2pF+d/ep6/Nl22pe815/dsXU+S9T4ozv5YukNy9uabYoO6JUl1XMyPLdmQKRt35Jqj/dvXl7q1/bfFu4ppC7aJ3hZSv06M9GkbHA/vOiL1M/qF/sFwPxzWJalETV23LUeWb3IJNh2b1pHm+gyX1rDQZnValqzcnC0rzburXtTZQl992iVI60ZxPqt3zi2HdWmgfQm8QGXTzlxZvD7T1IUxxdjSopdAJOfY2rR1t8xbvNbA7dAqRfCiVW0C+/PzpfOpdxkId19+qtww/PiqDSTEvY/k+WDNhm2yYMV6+XfZelm6erM0aZgg3Ts0N68ubZtIzZjgv5uUBtuC5RskddN2c+rJR/QsTRVBn5O7J09WpG6RbTszpG2LhtI8pYFUC/A9LeiKWZAESkAgkueDEnSDRUmABEJAgPNB6SCmbU/X7yybpE3zhtKicYPSVeLnrP/0B4Dla9Nkida/bM1m890IRVs1TZLWzZLl4F7tpX3LRj7PRptWrttqjh17SNdiv0Ot37xD5uv3L9jBvdpJg4Q6Zpt/qiYBzgdVc9zZaxKIRgLh/YUgGomwzVWGwHdz04yYd1DHxFIJ3eEGNXFWmrw7NTXgZSCGDhvUQi44opnUqcXHOSCsIA/m7MmX579eaUqn7dojMSoCNtCFBYkq7t16Znu5+Z0FcnCnRHntyl6mzL8qOl/9+nwZ2LmBvHJFcD+EvjBxlSxITQ/YolYN4+Sy41vJyX0aFfmxM29fvtw6ZqEKyv/JgA6J8vpVvQIueJjyz1a59d2F5npDdEHG0T2SA157dVq23PXBIlPmtsHtg34+Fq3LkBvfXmDOu+rE1pVO6AZ3jL+1V6/sKYd0Cu5/YCFM3/7eIhWMM8zpd5/TQc47tHSLY1ZvyZaHPlkq81bttk0p8l5NV8CccGBDufz41tJGF/M4zTm3THloYLELJWYu2ykPfLzUVPH2tb2lb7v6zuq4TQIhI/DC+z/Iu19ON/XhR5WvRt8QsrpZEQmQQHQQ2Lxtt1z/2Efyy6wlfhvcODlBXrr7AhnUv7PfMr4OoO5Xxk2VT76fKXvz9snYZ66UQ/SHYV827ts/5K3xv+r3wOqy/ufnfRVx7ytJve6TdAM/VN/z0gT5bc5SweJRa3EaveCyc4+Umy48XhDJgEYCJOAigMUgx1/2jCDSR6c2TWTSG7cQDQmQQBUlEOr5AELypOn/ygsfTJZlusDuoJ7t5ONnryqW7p69eXL/6C/lBz1349Zd7vJJ9ePliH6d5ImbzpX69Tz/f9xdKMgNCNy3PDVOZs5f5fcMLJA74+g+csuIE4ssFv500iwZPXaKOfffrx6RRg3q+a0HB36ds0xuemKsKfPFqOtlYG/f35UCVsKDJEACJEACJFDOBKiMlTNwXi56CLz0jetL5CEqYMKrtSKtUUKs+/IQNxEufN/+/yQ9e5+88v1qmfDHRhl3Sz9JVEGWVjYCWDww8f8OMpUMe36utG9SRx4Y0sl8hic17K/lu/S104jMo79bXeqw9fCkdXrHYkx3Zu0ViKJrt2bLPR8tlkm6IGPUZT09hGwIjcM0CsH709aZdnyu43/uwKambd5/4Pn9yGfLzG705abT23kXKfL56J7Jxos7Q73OJ87aHLTQ/e3sNFMXogycPqBxkXor247nv14lB92qXlf+nePdXf52Tppb5HbvLOEGfgR/e0qqvPnjWtmroru15Ho1pV3jOlJLUwes254rG9RzfI8e/37uFhOFwFvotufxvWoSQI4tWKStzMaPRF9MmeMelD//WSmr1281HhHundwgARIIKYFImw8mTvtbbn36Y9mVnm36eYB+oYCnEgStzfrj8eJVm4xADWH5f7e8KiPPGST3XnmaxNYM/P0XnkmjPpoiY7/905xvIebr9y5/ZgXmQOHyS1Ovvd6PMxbIiLvf0u/zrn/P69SOlUT1mNq0ZZdk5+6VF/WH9ok/z5PJb90mdesURhGy5/OdBEJNINLmA1/9u/HxsbIhbac5hEgINBIggfAQqErzAf4f+2v99/aF9yfr94yNbqDBzDH4PoJ/y21EKvfJurF9V6b5f5u/l6TKB09cXkR8dpb1t43IRi998KM8994PHt9fUpLqScfWjc1iOETAWbtxu9j/l+rbrXWpruWvDdxPAtEwH3CUSIAESAAEKHTzPqiyBF4a2cOIRfF+PKHf+cnlTV1bc09XpNCNENOTHzjEY5zg9LFhe458oELnp79vlM3qeXzXh4vcXsYehfkh5ARO799YXtSFEDee1k6Wapjvo3s2dOdrL8nFDtQw0PDGdhrEbnhGQ0CHmD598Q55+6e1RcLCX6Oh4qdryPRVGuIeHugIQd3EEU7d1nnfuCVmYQRyyD8+vGtQojzKnqSe5Li3EMZ8hYbbhkgeyPA/iJPmbTFF4GXuqy2Bzo/GY8s2ZsrXf22SwQc1Cdh8iM6jv/W/+jrgyY6DY3/bIC/rwhYY5oVLjm0pFx7Zokho+Zy9++XzGRvlj6U75X+Hlc5r3HFZbpJAuRD47tf5sjszxwg9OSry4Melcd/NFISrppEACVR+AjPmLZeR975jOgqB+9qhx5hQ9U6RF6LwlD8WGi+jHerR+eZn02Tfvv3yxM3n+gSExTIvffijfPbDLMnTcjB4PDm9p32eqDutwO1LRC9LvbgevNBuUMEO/WmWkigv3nWBHN63o2kKfqh+9eOf5fE3v5FV2v67nv9MRt8z3BzjHxKoygTGfPGb/KjPP40ESIAEQjEf4N/g8ZNn6/eEySZ9iKUa7PcEiNBnXT9KQ4K7fgP530kD5IJTB0rPjs1lqUZs+XrqPHl53E9m4e6pVz0vsz67X+rVKVnqsrc+/0WeeOtb07Qa1avJdcOOk6uGHC0J8Z71YIHc+1/9LtP+WiIXn3m47QrfSYAESIAESKBKEQicmLNKoWBnqxoBCHddW9SVlg09vyRGAwd4kLZIri13n9NRTjzQlYfnTxW1EGqbFn4CI45uIeu35codGop6uAqNdWpVD9lFa1Q/QJB3+8WR3c0Yo+KvZm4uUj/E6Ecv6GwEz+w9+01oaXiCO+1jFUaRPxx2w2ltpUMxYrXz3DMGFIq3E2cXvb6zLLb/1PDW2zNcecPPqALe3PBah738/RrJVWE5kH04bb1ZjFKWfJt4thG9AdZQIzx8eFMfueakNkVEbhzH4hzclwilHygXO8rSqh4BeHJHmjc3RgGelrCzj+0rJx3uSgPx6aSZgh+RaCRAAuEhECnzAYRnhPCGIff2h09eIfdceXoRT2b8yHviYT3kpzF3SLf2roVc+GF3iXp6e9vfi1Pl0AseNXMLRG7kl7zrslPlZYdobP8t9z4XnwuFbs914WWtF3UjNCo8vWCj7h7mFrnxGcL6jRqyfMhJruhCE36cI1j8QyOBcBOIlPnAVz8R5v+Bl780h+yz6asc95EACYSGQFWYDy65521NlfKhW+Q+ckBnkzapZ8cWBmKg7wgoMPHnv90i96VnH6EpVYZpuPO2xsu6d+eWct/VZ8iD155p6tqVkS1jJkw328H+QRj0J9/6zhRHypbvNVXDnSNPKSJyowBSnlz5v6NMqHV8V6KRQCgJRPJ8EMp+si4SIIHoJ8B/AaN/DNmDCCOQpytDkbf5l4XbJXVrTlBeI2XpwjHqTWwN3sW+DB7gm3bmqofnDvn5323GS3dPXvDiAc5H3uZpC7bJOg2LXFrbuCPXcPl79W7JUnG2JIZw7cgVDEF/Z2bpQ9Vt3b3H9OMfbQNCc5fG4mvXkJvPaCfdW9UV5LwOh0GstPmf16v3vi9eXZrX1RzMrczlwWa8hjC3hjzOz09caT7C2/v8w5vbQ0G9d2tZ1+3F/d2cLZoPPPBpCM0NQ4QE5z3pfVZp7wGEYJ+zcpf8+PdW8747O7h7oKz3vnf77edjezXUkOUHCO6n935eZ3cXece9aqNDDC7DAoCnvlghWNAAu+HUtoKxp5FAZSGA8L+/aS442LknDhB4RMA2bd1tPBPMhxL+QShB5MqbtWC18RQv4emSl7df5i5aK5N/X2C8KksiuMNDBMIbvNQRAhGfK8LK0gcIj/BaBcPpc5eZULHIXRjInP1euGKDYRiovPMYrof8gxAAcV1a1SLw4cQZgnsGdtHgw+TYQ7oGBNC0YX158pbzTBk8m/e8NL5I+d5dWkqvzi0E4T0fuGawzPn8QSMg1/XygipyYsGOWrE1zVYtr7DoZa0Xlc5ftt7UDVH74N6+U8rgB3cY+mfZmB38QwJVjMDevH1y5YPvmUgveP5OP+rAKkaA3SUBErAEQjkfXHTGoZoe7gCzgO6HN26VT569Wg7u5fvfZHt95/uoj340H+Fdfb+K2r4M4nOHVinm0BsahQZRW4K1e14cL1k5LkcWLP6zAnyw57McCZAACZAACVQ1Ap5L1Kta79nfiCeAELxH/t/vJt/sWYc0kfvOc+VKLmnDR7w0TyCuHtwp0R3e+7ynZwtCD0OUe/bibqbKL2duMp6xzvoRKtiGC4ZH5txnBzkPu7cRPvxezan8z5p0j/y5rRvFyYOa47lXmwR32VBu1Hfk5fYW/3Zk7jU5fSf8sUnA0mnI5z3iqJYy/KgWfnMMI+Tys1+ukG8097IV2VAH8kpfqOeN0FdxBqHxo1/WmbzCyCluDStkD+qYKA+d31mcOcjtcfuOHNEI4+3trZ5SP9Z4tPrLBf20CoPj1KP5bL1v/u/cjkaMhIczBH9rECqHH9lcrlbP2FjNb1wSg9dyuD2Xbc51aAsZKuzWiS3qOT7yuFby66LtsjA1w4QwP1RF7Yb1YuXuDxYLFjM0iK8pDypj8C6poX/PfrXSiLkzl+1wC+/e9eDemjrflff3BI0w4M2yLPfAfH2eXlDBfu6q3R6XhacyIjI4r3XWwU3k5L6u/5Es673vcTEfHzo1jdfxqCGYMyB0n6050pPrun4UdxZ/ddIaycrdZ45dpJEAJvxZ1OvMWd7XNhZ5/DTfJfygz6cU9NFXWe4jgeIIRGKOrY+/nykQUfFDEDwgIOzAcwFi9Tj19D7mYP+iF7xA3x7/iww//VB5SoWvV8ZNlbcn/CoQz63h32780HTHpae4vTTtMYRL73jSHZKcWFcmvHitxMfVkmsf/VDmLFzj8WNU+5aNTHjhft3b2FOLvKdtT5fbn/lEps5c7JFHDx6qRx3UxbQP/fI2iOFHXvSE2f3uYyPdHu3e5UzYQxXujxrQxXhs2OOh7AO8TP9Pf1iDwI0wiE7r3LaJ3K0esSeoR63T0rNy5P7RX8rnGh4aP0Bai6lRXfAj4v0qMoKBL8MPfveN+sKElrY/5qEcvG8RmvEaDV9NCx+BSJkP3tTQnDB4JN04/LigOtxfn8XjDulmQhljoczS1ZtMLm/nyW89fIkk148vNoe38xy7HRfryvsdW7PovVuWelF/Yr04c5n8//J17rNX9Hx3hldvoH2gkUC4CUTKfODdz0dfn2gWe9TW+eGVey+U0WN/8i7CzyRAAiEmUBXmA/z/xYyx90jb5oWOI8FiXLB8g+AFO+OYPgG/Zww5+SB5+NWvTdqSn/5cLCcf4YpcFehaOzU9y7e//GOK9OrUQs45vl+g4uV27M9/VsoZ174Y9PVW//iM+W4X9AksGJEEInU+iEhYbBQJkECFEiiZslOhTeXFqyIBeLVCnIbBY9WX/aB5gY+5b4Z5wVvZ2yDCLUhNN7uP6p7sfTgkn1O3ZgvE9Fkrdgn0xLaN6xjPVlS+Rj1rR778T5k8oQM1cqXmT7bWNqUwj3KmimuDH/9LReb1RuSGON1bxXZ46tZRr1t4msLjd0xBLnJbh33fop6qF74w1+RptiJ3s6RaRrCD8PaS5qh+bPxyW9znO9ow4qW5RiyFyF1XPaEh+HdUkRBCJbyzseAA3uLeBpH95ncWyL1jl7hF7sYqbjcuyEMN4Rv5p298e4Hf0NH5+uvhDPViR8hn5LGGyA1RHWHfIXLjOETKxz53eRJ6t+H2M9vLBYMKPaHb6KKF0Zf3lIQ4zx89z1evboSRDrWt1PzbMDwHKfVr+aweHB+5oIsRfOH1/cDHS+XVSatl8foMU/6hoZ0kyYcA67Myr52n9mssCKUOmzjL5bHtVcR8xHNnF1IMPqixR5Gy3APIUT5i1DwjcifXqylnqpA98thWmj88RWI0dDsiJ8zWZ27uyt2mDBabwMp673t0IMCHa05qLbV0bPB8vKohzL0Nz771ssdiijgtWxpzPh/InV6aRQuluS7PIYHyIACB+2PNxQ37X0Go3urVqukPOv3Nvkm//yvIxRvIIAj9rOLyk29/Jw++8qURuZs0TJDWzZLd+XghgN/53Gd+q0HO3K80l97p+uMNcgXDOrZu7M6ltyJ1iwy+/iW/3sY//blIjrjwMeORDLEXnpoQ7hFiFZ8hHA+68HHjIe63EWU8UNY+QKA/fPhj8sWUOUbkxgIBMEQOYXi8wEv9dfVGcdq/y9fLoOGPy9hv/jD9BPeBvdub8xAu+q3xv8rJVzznIYDb8+Gxf/KVz8m7X053e6y0bJIkjRrUM2MOcSPQmNl6+B7dBBAJwHrxw4sZi06CtXNOcM0TKL9MIwJ4W7NGiQF/fPYu7/zcrmWKnKmpFI4/tLtzt9kuS72owHprI+rC7xoxwZfheYThmSjNj/C+6uQ+Eog2Ar/MWiKvfzrNNPvh686Sdi0aRVsX2F4SIIEQEQjHfFDaf1/Xbd7u7tWxARbkotCxB7ucarCduqnwPHz2Z87vNGcd1898D/dXlvtJgARIgARIgARcBDzVGlIhgQgkcKSK0wgDvmF7rhGLIVI6DUK3zQ08Rb0ej+rhKWbPURFs336XuwTqCmTIS3xa/8bGu6LfrS7vkqtObC3wmg1k8ByGeAzBEUIUxEcYRK6HP10mCGc+6tvV8tRF/r3SAtXv7xgE53enpprDEIA7NC0UuhFC+qyDmxpx9woNbw3x3RoE0XvU+xwCJUTgU/ulqJAaaw+bdwjDNhQ6vOlvOq2dOx8wBMUHPl4in88oDJXtcXLBB4jh8MiFWHq9hlsedkRzIzrg8FpdHHDzOwsFYi48dl8c2cOjinempMrUgoULp2j7bhvc3niSoxD6/Zy27+u/Npsw5G/+uFauO6Wtx/n2A0JlvzF5rSB8970aEcD2E324dcxCswgCIi481Ns5GOF85Mp2GoR61ONt3ud5Hy/NZ4RWtws3Du+aFFDchAAPvvBix4IQuygEAvxhXZJKc3lzDjzKj9BrYxzwgqAb58Or/LuCsOVtUuKkRytPZqW9B/DM3PH+IhP6f0CHRHnh0u4e196sixaGvzjPeJsjZzr6b62s976tp7h35Mq+SO+b139YI1+oZ/fQI5p53EMvTFylnqn/mX1YAGDnqeLq9T7uFLqbJ3nOf95l+ZkEiiOAHFuRZNPnLpd16n0NUfVsh7cCwpePHjvFhL8eP3mWXHbukQGbjTqee3eS8f5+5vYhgtDGsA1bdsql97wj8xavlU805/dVQ44q4vVpK37uvR/UoztWRt8z3AhcNsfdB1/PkFuf/ti05fE3v5E3HrzYnmLe4XVx9cPvy670bCPSvXDXUDlaPbgh2MM7/ZdZS+WGxz6SLTvS5dpHPjDeIyUR8zwuVsyHsvThqofeM32oUzvW5EceesrBbg94eFuDw6D+hZF1IFBer97vyCGI8NDP3nG+8bC1TYRQd/n9YwRi+DsTfjNe9fYY3rEowXrDDDttoMlliPCPMIzbTU+ME+RfpoWPQCTMB/jRF4siYBB1S2LO8it1MUooDXk28QqH9evWxgh2K9dtkZueHCevPzBC4KEOw3P12idT5XOd92DnqycYjQTKg0AkzAfOfmKR23X6bwwWxCGSyPDTBzoPc5sESCCMBDgfBIa7Ycsud4GUpKLRmtwHdQPfka3h+20wtnztZnexVk1L9t3IfWIYNhDafcO0F/zWPF0j7Ay743Xzve6Mow+U2gXRcfyewANRQSDS5oOogMZGkgAJVAgBCt0Vgp0XLQmBQd2TpNqnLu9bCHhOoTtXvbV/X7LDXd1vGsIZwpIVmnFglnqFwhDy14qcZoePP/CUrO7lLgnPX2d9Pk4zu568sGsREfTsQ5rKryrSQ6ifq/mFS2OQ6JGj2Rr6t3X3XhOq+sNf1xuhD8du1ZzRNdXL1Wk3nub7BzqEwEbYcQipqG+J5vZ2ssHnSbqAAIbQ4N4h4+FZ/coVvWTos7PNuc5r2m2E0v58hitMM7ydLzzSM8x5q4Zxcr+GdIfXOPisUM/09k1cYjzygFtPc3jvPqoLCJwG73SEPNffPdTTeLO8//N6007U6W0oA/F11GU9PcRi9OH/zu0g5z87x3h2z9PQ2OEQrL3b4/ycq6HFnWO7Vz9vUgF+xuIdMl5DXGNs4M198+m+x9FZ11DNwT1NxxNRBWBgeePp7ZxFSrV9xkFNjMiNZ23KP1sNZ2dFCBE+Qz3zYYN1oYjTynIPYJGFzcV+i97b3gI7FnZcekxLeWLCchmrC02uPbmNexEF2lDae9/Z/mC2IbKP1wUf2zL2aoSEVTL6MteCDeQTR0572E06fhDxSmur0gq9WZt7LfQpbZ32vCEaUaG4tuWqxxmNBMJFYKyGJocd1qejW5zGZ3hTI4z530tSBWWKE7rxQ3ifrq3ko6eu8PB6gOflU7eeJ8dd+rRZODNz/iq/QjfqgODkHSodP65PnrHAeGP/8fdKNM/DHn7tayMQQ9j+ctT17lx8KIR9EL2/evkGOXzYoyZf+EOvfiUv3T3Mo45QfShtHx5R72kI9bCxT19ZJEchxG+Ef3fam59Nk0UrN5o+IpTzgB6e/1ah39cPO07gmf3iB5M9zof4/eVPc011Q9ST/1ldnOA0jNvHz1wlx4982gjlzmPcrlwEVjg8sVs1LdlCHOePv8jxHi2GsP7fvX6zXHLP2+rRvVyQlgCRExqqN/uqdVsF6QDwb/N9V51hQvhHS7/YThIIJYGbnhgrSAnSsEFdeV4XUtFIgASqLoFImw82pBX+Bok5KpDV13QlWDyLhWwb04L7TXDZmsLvNIiuFEo75uKnpHpB1D5/9ebk+s8lbhcCe5+LyE+X3TfGiNxYKIiFw4gIRSMBEiABEiCB8iJAobu8SPM6pSaAHMPwrEWObQjd52guXGvTVRBEHmKEN/9XPYcRHhu5fPu3r2+LuL1bi/Pmdp9Qig2EBPfl6YuqEKobQi6EMIR3hnBZEkNI1lMfmen3FNT3gArGx/Zq6LeMrwM9WieYkNbwMoXIPKhb4UrR7+emGREZIv/l6g3uy6DbXaphpG97b6Gvw/KzinwIDQ5Pd3hL+7KeKkAnxMUIcouvUM9uK3RPmrvF5DnH9a/W8ND+7MoTWsu36k0M79/v5mwReN/7Moigvr5jd26mOZ51cQDCpK9zLCbwVUc49sFrO9DYwnv3uUu6ucO1B2oD+ufMVx2q/6XAfY3c07h/sajAOyc6xgr3KBaDnNI/xaOJZbkHEMHBWnMNme/LEEofBhEe7QuU6915fqB731kumG08f1fr/fXQJ0tlui60wRwFD3TkNochD31ZvOpRByIYWEvURR6+bOhzc3ztNvPN29f29nkMO8GNVrUIRFKOLeSWtvnn4MHtbeedOMAI3RBT/1m6TpCjLpDdpfmjff2g0qNDcxO+GPmg12womuLE1gmh1lvktsfgbTn59wXGKxu5q5FLGAaP7U9/+Mtsn3VcXw+R2+ws+IPQiOgPRPvxk2fLs7edLzExJfs+4KzP33Zp+oAf3j7RPOkweF/AWyMY++7X+aYYwjB7i9z2/OMGdjNCNzzz4NGOsOSwL36cY7z0IObdPOJEW9zjHceu13zN+NGMFh4CkTAfIOS+NZu72n4u7j2hbuECx7Ttu4srHlHH8UzYyBNo2Ia0neZlG1lPoxtgsSbmLaRCoJFAuAlEwnxg+4gIIpM05QfshTsvkCTmqbdo+E4C5UKA80FgzNt2ZroLOL+LuHc6NvD/Jvg3Hf/ub9tV+J3HUaTI5o7dhfU3SIgvchw7sBjUl2Fx6he68Naf4ft4qG3ztt0y9LbXzEK99i0byfuPXy41Yyg3hJpzRdUXSfNBRTHgdUmABKKDAP/liY5xqvKtRG5tCN1/Ld+l4qlofmUXkp/mu36wPqVvitRXwRReyPBqtUI3BNRlG13ekN4hzUMJFd7i/syZH3m3CvElFbr91Ysw2vBaPaZnQ3dIb39lIUSmqpf05p17jKisCI1ZD/D0nEIhDQdSt7o8yBsl1JRAoZJ7tXH9YO2qzfPvqoL80s0a1DJe7Z5HCz/BUxfjZK+JIzY3dUO9vtODv/As1xaEziaJsSasvT3Huww+d27u+38OIA4nqoiLMNi7s/b5OrVC9iGHOUT7gSoyQ4gPxj79faNg4Ye15bp44TkVW+86u4PdVap3K2C/N3WdzFYvZbCyedJRIRYawA4tEMTNh4I/ZbkHujQvfKYWaHQACMbeBo9xWD3Nmd6wnmfofVu2pPe+Pa8k74M16sFYja6ABSMIqT9coxcsWpdh8sDfFAKv+paOSAXIM4985d6G6/kyLDQJZFgkU0/nzkAG8f6T6RsCFeExEigVAeSChoiDH2ROPqJXkTrO0vy497/8hQkZPk4F4uKE7p4dfQvh+IEpOTHeiEg70wsjJHhfMFD9Tm8N1GGF7tXrt5n2oS7kpg5kh+hxCN0QlhGyuHNbzygYgc4N9lhp+gDx34aOhmd9sLZszWZTFD/wff+bS/T2Pjcze497FzxVrdC9av1Ws79Jcn1xeuW6Cxds9O/u6SXufZyfo5+A01Mp2JCettebNGy+tYYFiyjs50h+n7torQy55RUT4aG+Pj8XDT5UurVvLvXr1taw/btkyh8LBQtJEN5/yp8L5aMnr5DaBYtrIrlfbBsJhILACk1DcO+oCaaqS846XI49pGsoqmUdJEACUUggUucD5+Kb3RnZJvWRP7yItpSui3thzvP8lcd+Z+5wLIRzhj+352ERsC+rW8e3k4At+/ydQ/X7RuFCQbvf+f7bnKUm7ZBzn79tfNe/4PbXTNohpGYa+/RVAi92GgmQAAmQAAmUN4HAv4CXd2t4PRLwQ+DIHkkaFnilEUSXrM8wYcjhxYtQ5cj/PKhbstRSz0oI3fAive1M14/Ns4ww/p8RazsUhMX2c4ky7W6qYq4/K6tnLYTGmU8dYarfpYIwcmd/OztNMnL2mZzZCOPtzxD6eozm8P5MRdA0DYkdrK0tELoD9Qt1Jau4CP42B7qzfptXeNnGTLnpnQXOQz630VZrVrSGSF6cNWugPwqq9+9KFRl9GYQ+eI37s7KOj796g9kPz99XruhpisKj/I73FunCjEztT47xbg9W5F6zJdsIrKgIOeKxmGKChj6HODmwcwMPb/1g2uVdBiHJIXTDs+gbFbZHqic/DHnWrdg8WEOce1tZ7oGWDWtLp2bxJk/8I58tM4s6DtW+4DlHSPOp/2419zaueULvRkU89kt773v3IZjP8DqEoH3N6/NNex9W724Ycst31j6U1Vo3qu2uAqHuvfOg4+AzI7q5y2AD3veIJFGcHaY52OGxH8jSdd6hVR4CkZRjC+I1DCLy6I+m+ITcsH5dkwN6wo+z5cFrB/v1bMSPOoF+VPHl6e19wRZNGnjvcn/2d/7S1a4UHSjYspgces58wkv0vHAI3aXpgzMPYBv1PA/Gtu7IkF36wx4MY4NXcbZfv7dZg9APC9ReHMcPewjzbIV47KOFjkAkzAftWhZGg0ndVLhgL5hepm4s/HeuSXJCMKdUeBkswLvh8Y+MyI1w5T++dVuRH76HnnKwfP3zPBPNAKHN3/hsmtww/PgKbzsbULkJRMJ8gLn+qgffkxyNnNKhVYrcf/Xgyg2dvSOBCCXA+SDwwDRrVBhBEt+J8e+5P0NqICxyhTkjufgrj/3O70ZrNmw16Zm8y7/9yCUeuz75/i8Tfcpjp48PWDxkF576OGx22e/4/o7b/ejXyHvfkQXLN5gFeViYF2gBqz2P79FFIBLmg+gixtaSAAlUFAEK3RVFntctEQHkXm6TEicQzv5U70J4UM9ctksyc/fJIZ0aGI9OhFhG6OaNO3KNWAj4K0zuAABAAElEQVSvWHiAw5DnO5wGMTqcBjEZBkHqwSGdZbl6qUMQffjTZUb0aqL5ir0NouS9Y5doSG+Xxy1E6z5tE6S1cjxA/4ON+229bEsvGroYq05h/n7YNwfxR8sVFHXvshs2jHbrRnEayrnwfwTsce/3vu3C8wNljTCPjXc/SvIZHuV2bNsoJ4QpP09zJmft2S93frBI3ru+j/u4v3oh6N794WITvhuevneqBzc89eF9DS/5+8ctkc9u6ycNE3x7PPur17kfzx7CzM9fmy7fzioUuhEuHpYYHyNHqGDqbWW9B168tLuc98xsQc72W8YsNM9325Q6RkxGWHwYRN9bCxa22OvjUGnvfVtHSd8hwiOFwp+arxyh8NH3azSkeSgMz5C1NVtcq8HtZ/vunbpgvqZyECkUAGw5vpNApBBYvGqjCUuO9sCj+Nl3JwVsGsKcw8PxTPXy9mXVNfddWa169dCHEi9rm5zn780rPvJIafqwZ29hvfkaij0YqxVbuIDs0D4dpINDrPR3fpsWhSK6+3tGwfcRf+fotwz9nuGa7/2V4f7/Z+88wOMqrjZ8XGTZstzl3hsuuNv03nsJLfROAiGQ0PufQAIkIYRiOoTeO6H3ZooxYIpx71XuRcWSZYt/vpHueiWt+q60u3oPz+ru3jszd+adu4Osb845iU1Amxm0USUrx/3+Pi+zWoOZURxVQJUUKjMRbNKUeRZEQ7j8rIPLiNzBGA7fa7Q9OmaCz+H95OtfIXQHYDgmNYFbHn7bfppZ5KW4x7hB9rKL/FLa5hZvlFqXleOjpOj60H7dbNSQXqWL8hkCEEhgAvG8HnTrtFXYXrm24lDg4aHCw+tVNDXa6BOYvNoj2aF7jCpx+tsp80t8rosPl/37Ofv4m2kujV1ju/8vp7EO1wV07gEBCEAAAuUSQOguFw0X4o2AwpfPW77QC0ln7tPLPvqpKOzlviMzfFflxapcuB+68x+78OVFQvdaf23v4UVl4m1MNemPhNEbTx5iJ976nffqvvKJafaIy8Err9Jw+2bW2pDIfbsTDCPlKH/tm62eaOF1FS5cmwq0aaAiW7E+3+UnjfwHaImj05dkWxvncX71MVUPhar79e/S0hR6e0kl91fZJWuKhL/+MfTY133qwhQm/mLnGSwPZnlK3/XWPO/JXNG97393vg+TrTIKQx14r9/knpHT7pjs8ztf89R0u++8kaGQ/xW1V941eWxL6J7nvMenLNxgw3q19pEFVP5glzogEOzD69fmGVA++7vfnm8bXLh/RS3Q91thu6e5iA4Skft0amm/3bW7KWx4NJ/98P5X973mTsz1jThlzx7WpW3NNxeE37u3E7qDXPIvfrnUTnVtVxaSPLw+7yEQTiBecmwphLesXZuWtud2g8O7WOa9wvhKBFOd8oTuMpXq6MSgvlujWXjv0jHl33jhsq2bTwaH1Qs2n6mmvD3Ls0WZ1fN2La+d0uf7hwmE89ymgz22K12i7GcJkxIol6/eYOO27WtX/+7QsoUqONOne0ebtWC5LVpe8ZgyV64PecFU0ByXakggXtaDEYN6ekH3qx9n2+RpC2z0kN6VjkheRPJ0likP5MF7lE1/4C/G2Y+5i7f+wXpo/24V9m5o/+6ey2L3PZGnq6IbYBCIFYF4WA+++2V+aHgPvfRZ6H2kN8vc/x8u+sfT/tL5J+yDwBIJEucgUEMCrAcVg+vRpX2owEcTp9l+Ow8LfS795uNvpodO9eiyVSAPnYzwpr/bHJraLMWneHr8f1/Yecfv7TcFRihab6f+4zYpP/3GV/7+f//T0XbArsPrrS/cOLYE4mE9iO0IaR0CEEgWAgjdyTKTDWAcezqx+uEPF/pc3bnO41UhyiVwhefelugtofuTKavtNzt2NYV0lkg2um/1vYVTnHeYwqNviUNPIoVhP++gPnbnG3PtR5e7/D4ndv7hoJLeo5PdeZnE00git8amkN+RLMjLvdwJ2Qp53rkcwS7wmI/URuCFqlDzOc7zvjrCnIRu2cr1m7w3b3l5utX/ZS7vuCyo4z8k8I9jdu7mN2p8MX2NPfbxQhexoF3E/NQaorx2H/pgoR+tnndt9AhMQvS5B/RxYvE8F9lgrT3qQthrg0hN7YDRHe1fr872nuOvO69uOf0pjLbsCCc2R7LaPAOKRKDw2/JSf+XK7X2YfoXrl7d0h/RmZUKVh9+/Ns9+eDvVfa/NNV/9c7fqVqu0vETus/brbfe4uVydtckefH9hpRsgKm2UAhCoRwISbF58d5LvwcmH7mTXnnt4hb258j8v2COvfG4Tvp9pi53YG/7HpQor1sHFvj0yLCXFhdYu2GJf/jDbTnTjKc++ctdlTd3vF/17bvU+7eQE48DCvT6CczpK5F6zPnKKjvByNXkfngfwE/fHuNOP3LVKzQxw3iYSuoNxValScaE+xWHel7l8xEtdnuXyQjl+7uYcS34CV51zqB163m1+oDc98Ia9cNv5lQ762be+tnnFud4PdH9crSzfZKUN1lGB8HChK1ZnVXjXYD1o17olIneFpLiYLAQG9+3ihZ2KxqMNWavWZvkwucMGdPdFK0uDUVF7XIMABOKTQDyvByO26eHTK2jTpiJP3PDHo/y/ByKRfPatif60Uizts+PQSEXKnJPI/edT9rN//vctU2j02x9/z647r+J/L5VpJIYnnn/nG9833eIPJ+xtZx4V/b+BxLD7NA0BCEAAAklKoPZxHpMUDMOKPwLDnXCn0N2bnND1sBP3lKdXobjbO9ErMIVPlkAtr8//OZFMtps7V9rjMyhf0bFLuyJvzMq8mitqI5bXTt+rp43oU/TH8Yec8PWdC1Udbrl5W/zHtdmbTN6xpe35CUvL9cYOwiDLs+y/HywoXdV/1jw8+H7kayqw38iO3ss3v6DQ5VefG7GN8k4e6PJMK/y2wlPf47x6yzMJ/Oqj5vzgsVtFg/LKJ8p5eWa3Tmvqw8Jf89Q0/6yX7rs2e+iaxq/Q9ZceWZSXPrzcWfv2slHFmzwkksoTu6amjQr7jiiKjPDu5BX26sSiaABDerTy0RMitVubZ2BBcYjuVi2ahjZJ6L3WAIV8r8hq8+xX1G59Xjtjn57Oi70ohPmTny7ym1v0HcQgUF0CyrFV33m23v3i55Boe9yB21c6hGMPKHIx1nr37NtFfyyqtFIdFVCovuMOKBrDy+9/572UI916rhPk9Ech2dH7jyvxx7D2zqu9dcsW/to3P8/zx9I/bn3kndKnova5ZYtUC8Ifvv35T96DtCqNH1UcRv6bn+faqx9+X5UqoTKH7lkUbnGL2zV1h/vjXSRTqHb9YQ+LHYF4WA80uu2G9fXfC73/7NsZdsm/nrW8/AJ9jGjKCf9/41/x19LTUu3Kcw6JWC4eT44J81Z//t2iNSFSPzNXrfcsdC28TqSynINANAjEw3pw45+PsTfuvajC1/67FHlO9umWESp3xm8QWaLxDNAGBAICybIeKJrSz7MW+1fOxiIHiWCMtTkqxd/5J+7jm1AO7psffCNic4+9OsGUrkl25lG7m37nrqpdcNJ+obQs9z//sf37kbetKmmMqtp+Tct9/t1Mu/ifz/jqR+w92v7vvCNq2hT1EoRAPKwHCYKKbkIAAvVMAKG7nieA21edgMStPVz4ctnjnxTl7tp3xNZ8jzovMU55cmWPFHu6hnt8+wtV/BF4CEvUUyh0CbbxZBLvbzxpiDV3IZ0lCCtP8/rcrX8UHNQ93XdX+Z7/61jIG1bmdAJ76aulNt6FxW5crBjKczrctIFgZ5dzWPb8F0vtlldme6/soIxyP585/gfvbR2cK33s57yyT9qjhz+tcMsSZTOdd3i4yeP+ysen2qTZJUV6eXCfUex9/Pb3y33ddTlbx6b3/+dyT8vjV3bqXj1MedyTxZRP+yqXa1umHOoaa2n7t/OuVu5qTeH1Jwyylqllw1nqGVEIc30vNm/51a5yYe71PNTUFL5cJv6vTixif+QOkb25Va42z4C+t+q/QuifOX6y3eGiF8grXa/HPlpkr3y9zCZMWxNxE0dtnn31Ox5NmzmuPmag/85qLu97Z77P567vsja5rHKe3go+oedFUR4WumcDg0C8EnimOGz5SBeueJs+5a8hQf/Hbtsn5AEtr4h4y9l8nfNIl5eGRNsjL7jT3neh1vVepqNCGh5x/h0+BHeb9BYR/yC0787b+vKvOcE4XDTWH+WuveMle8Z5r+qParGyv5x/hA//rPZPvPw+U8jYjXlbfzfIzs23e5/9yBRaOrCTnPf6mKG9/cc/3fyU3fbYuxb+R0RtTJAX/omX3Rfa2BDU3XFkf9tr+yH+46Puj4DX3vmyD08fXNfGgMMds8BjNzjPMXkJXHfuEaF81U++/qUd9Ptb7bm3v7Gpc5b6sN1Llq+1dyf8bBfc+KSdd8PjoWft1stPCK0PiUBH6RqCzTv6viu/ZeC5HfTfR4dw35u1LoqDfhc6+5g9gkscIQABCEAAAhCoIoG/3PWK7Xvmv/xLqVGiacfsv511L87VffczH9oVtz7vBXX97i9PbwnTV7ioVLK05s3s7KN3r9btFTHqn5cc538PUDQs5Szf6/R/2BP/+9L/Pq7fHfRvIkVXmjRlnul351jb9LnL7Mxr/ut/Lxs+sIfdcMFRtj5ro0nsj/TSvwUwCEAAAhCAQF0RIHR5XZHmPlEhsNfwDl6klSej/t67d7GHaXjj8kb+fOpqL+gp5K9CP9fE5A37iQuPLoH7ooen+CbSnJj45T/iZ8e4BOGLDutnN780y4cYv/7ZGfafM4t2uR8wupMLfb3IZi7Ntoec5/UjLux7P5c3e5EL953nPLwHOyH8tL17evFTYaJnuXIvXL41Meflvxlg5z/wkw9v/tRni+3pzxdb9/YtTJ7Ea5yXuOzP7t6PfLiohMDuLxT/UOjs6YuzbeLMtT6f85vfLvc5pBWOWqK3QprLlPf5uUvHFdcqOpzp+KtPH7lNBqqnl8957CY+0+VqDkxh2c9xYZ2TzQ4a09nloV9l7/+40j/PmoOTdi/aOKDn8mUn9MqOd3mqtx9Y/jPerX1zL5pf6zYaSBi/6cWZfoNETXiN7d/Wundo7p8Jba6Q17287yuymj4Do91mi3t/P8L+cP9PPl3BD8Wh+EvfSwK/cnVfcEi/kKd3bZ/90veIl8+a5ycvGmM3PDfDpi/J9qkZ/vb8zFD3tHFF84JBoCIC9Z1jS16KH08s2rwTiD0V9Te4prL/eOhNH8J7wvezbLex2wSX6v0o4eqe6061P/ztcR9O9eTL7/d59Xp1be/7G3imKrTy+GtOtox2rcr0+RqX4/qtz370Xqy//+ujdtVtL/hQzPOXrvKRO/beYYjJe1wieiysV9cOdsdVJ3rRTaL2Nbe/aNfd+ZLp/BaX6mSpCzGuP9xt68LEfvDfy/0f3SS8337liXbqVQ/afBdKVvOjEItdMlpbelpzW7B0dcjz5D9OBP/7hUeV6Lry+Z1w6b0mb5sHXa7lh1781N2vvRMwN3mOKqwwjeOf+sD/8axEZT5EhUB9rwfhg+jasY19+thVpk0TH3491QvcF970pC8isbf0H0u1aeRfl/7WjtxnTHgzCfH+35cdbzPnZ9qPMxbZ46994f9orZz3bdwascTl49Z3MDCFdd9z+8HBR44QiBmBeFoPYjZIGoYABKpEgPWgckwpTZvYy3deYKdc+YD/f7o2buqlFEWb3e/OgXXJaGOP3XROaDNfcL4qx13HbGNv33+JXeoi3cgzffbCFXbpLc+Gqkb6/Sh0MQZv9G+VDTlFG+rVn5G/ua7Cu3z7wl+tZ1g+8woLczFuCbAexO3U0DEIQKAUATy6SwHhY3wTkNAjsVk2vHdr6+Q8X0vbnsM6uD8GF3k97eBE7hbO47kmpvbvO3ekKTSzBD1ZXpx5datPx+3SPZTDWaLwC857Wta0SSO763fDbW/nGSvb4nZTzlqWY00dG3nL3v+Hkbb/qE52oBPEU1Ma20rnCRpuCpP87CXjTBsH5E0q/Uw5mSVy9+roPNJ+O8hO37uX9/zWpoNIJvb3nzfSeRwPNnkpy+R1Piczx4vcEuaU3/nu340oU12bFCTa/+3EwaEc4RLHA5FbecNvcO3eftYw79VepoEkOHHNsdtYBxeqW3aHC/8+w4mbytF8vRM6ZZqHPx3az7+v6Meh4zr7eVaZYNNAReXLu6Z5PmL7Iq9uldEmgzZpKeUV9+dr+gxIzL/GRSnQc6dNGSe76ACXufDsel10WH87yAnsCtkuD/WH3SaOu12EgsBq++wH7cTjcWjPVvb0xWPt4iP6+/nXP24DCxe5dX6EW8OucBtWMAjEEwGF75Zgqj8CHbVfyQ1OFfXzGCd0Bx7N8m6ON1POvc8ev9qUK7hZSlOfY1TeHBK59fkAd/7Tx6+yIORq6f4r77j+kDWkXzd/Sfm45ZkhcVzh3R/++1m2pxO71VasTPPxiRMaJao3T03xwqIEbOUH15ypb1ecdbAXuYM+DOrb1YuT55+wjw/HKM+SZSvXe08WhVdUWOmrnYh/3bmHBVVCxwG9OtkHD1/uw6bLa0V1JY4r96ryhv/nihPsjyfu6/ozNDT3ocq8SUoCHdu7/8fdcq7dfNGx/nnTOiErLXJrLbjm94fZYXsVhcBPNBj6fr1538XeU0sCv559bQKaMW9ZSOTWZp43XQjnC0/eL9GGR38hAAEIQAACDYJAn+4Z/vd3pSXSBjxZIHLLi3u/nba19x66zEYN6VVjHqMG97J3H7rU/nr+kf73Y218DSz89yOdVxQsbSTFIAABCEAAAg2RQKOsrKwG4f6Vnl4UxrkhTjJjrj0BRdxRrut0FwJaonCimcTluZm5lu5yHCske5g25ociD3ltDgg2CJQeX4HbkTrbieQKcb5tr1Yh8bV0uco+K+S1RO4NuZtN3ug9nVArQbsqproSeiV8KjR1u/SKBdaqtEmZuidQ1WfgwOu/8l7/p7lc9Bcd3j9iR/Us/Pbf3/qoBdr48O5fdipTrrbPfpkG4+yEvrsLXCqBudo84kT/Vm6Nkhd/Xxe9IdgUFGddpjsQSHoC+gPXbCdyS6ju2yPDBvbu4oX9qgxcgtfCZWucZ8gy69qxnfOg7lYvIq/+cKb+z1qQ6b1M9Ye8rs4jJdhsEGks6rvCS89wnqoqJ7G6p/PQDv+DXKR6OldQsMWmzVtqy53YN2pwb5PgiUFAmyUUulwvhcRU2FHlkVcIT1m3jm3t+EN2tBPdK5E9hiRy6/umUOW9unWwvt07+k0iPAEQgAAEIAABCCQGAf0erA2i+j24r/u9Wb//h29Kj9Yo9LvRnEUr3Oa4TJ/GpVXL5tarSwcb2KdztXKAR6s/tAMBCNQPgblz51rz5s2tffv2/lg/vYjtXfPy8mzNmjWmY79+/WJ7M1qvEoHs7OwqlauvQgjd9UWe+0IAAhCAQEQC2tAgAVv2xrU7WI8ORbujIxV++atldsPzRR7uX7i0ApFylUeqxzkIQAACEIAABBKPgHJSKj+lQn5LIJZpY8XRLiLB3dedkngDoscQgAAEIAABCEAAAhCAAASqQQChuxqwKBo1AvEudFfNlTJqOGgIAhCAAAQgUDEBRU4ILHNtfvA24nG+y+8uU6QCRO6IiDgJgRIElGMryLNV4gIfIACBBkcgEdeDTu1b2yWnH2jfvXi9PXjDGbbTyAE+9LdC4WMQgEDNCSTielDz0VITAhCoiADrQUV0uAaBhkWA9aBhzTejhUAiE9iqJiTyKOg7BCAAAQgkDYHuHVz4LRfWfqELyX3tU9Ps2uO2cfmm21jrtK3/y8p1Ybpf/nqZPfnZYj/ug8d2TprxMxAIQAACEIAABComoPzdh+812r+mzV3qQv23rbgCVyEAAQhAAAIQgAAEIAABCCQRAaVNSEbTuJJ1bMk4X/EyJkKXx8tM0A8IQAACEAgRmOc8tc8cP9nWZheEzvm87i63u87Jk3vjpqIcnSft3sMu+82AUDneQAACEIAABCAAAQhAAAIQgAAEIAABCEAAAhBINgJB6PK2bdtaixYtfCqnZBljIHJv3LjR1q9fT47uOJrYeA9dvtU9Lo6g0RUIQAACEGjYBPp2SrMXLtvOXvhyqb06cZktX5dvi1Zt9C+RaenCmx8yrrMdu3M3G9W3TcOGxeghAAEIQAACEIAABCAAAQhAAAIQgAAEIACBpCfQuHFRNmKJwoWFhabPjRo1Sppxa0yB4B2MNWkGx0BiRgCP7pihpWEIQAACEIgWgfyCQi92F2wptM5tUy08j3e07kE7EGgIBJRjS5aRkdEQhssYIQCBCgiwHlQAh0sQaGAEWA8a2IQzXAhUQID1oAI4XIJAAyPAehCfE75kyRLfsVatWnmP7iZNmnixOz57W71eSeTevHmz9+TOysrylbt37169RigdEwJ4dMcEK41CAAIQgEBDIpCa0tjn7W5IY2asEIAABCAAAQhAAAIQgAAEIAABCEAAAhCAAAQCAqmpqV4Ilii8ZcuWpBG5Nb7ASz3w6m7evHkwbI4QqJAAocsrxMNFCEAAAhCAAAQgkDwE8OROnrlkJBCoLQHWg9oSpD4EkocA60HyzCUjgUBtCbAe1JYg9SGQPARYD+JzLiX+5uXl+bDlEoSTzTSmYFwI3ck2u7EbT1FA/9i1T8sQgAAEIAABCEAAAhCAAAQgAAEIQAACEIAABCAAAQhAAAIQgEAtCKSlpfmc3PLmVpjvQBSuRZNxU1Vj0Zg0NuUd11gxCFSFAEJ3VShRBgIQgAAEIAABCCQBAeXYCvJsJcFwGAIEIFALAqwHtYBHVQgkGQHWgySbUIYDgVoQYD2oBTyqQiDJCLAexOeENm7c2NLT062goMA2bdqUdEK3xqSxaYwaKwaBqhDgSakKJcpAAAIQgAAEIAABCEAAAhCAAAQgAAEIQAACEIAABCAAAQhAoB4JtGzZ0uezlvezRGEdld86UU191xiClz5rjBgEqkqgUVZWVuJ+A6o6SldOO0AwCEAAAhCAAAQgAAEIQAACEIAABCAAAQhAAAIQgAAEIAABCCQqgQ0bNpheymMdvJo2bZqQw5HAnZ+f73OPK/94q1atrHXr1gk5lmTtdHZ2dlwPLTGf/LhGSucgAAEIQAACEIAABCAAAQhAAAIQgAAEIAABCEAAAhCAAAQgEH0CEoIlDsujW/msgzDfTZo08Z+jf8fotyjPbeXjVrjyYCzNmjVD5I4+6qRvkdDlST/FDBACEIAABCAAAQgUESDHFk8CBCAQEGA9CEhwhAAEWA94BiAAgYAA60FAgiMEIMB6EP/PQLt27XzIcnlB6yWxWMJxopj6qn5v3LjRvyR8a0wYBKpLAI/u6hKjPAQgAAEIQAACEIAABCAAAQhAAAIQgAAEIAABCEAAAhCAAATqiYBClWdkZNjq1au9V7SEYpkEZHl4B17e8vjWSxYc/Yc6+qF+BS/dsrCw0L/kjS6hO/BK79ChgyVq+PU6QsltyiFAju5ywHAaAhCAAAQgAAEIQAACEIAABCAAAQhAAAIQgAAEIAABCEAAAvFKQDmu165d68VuhS6XWKwQ4DoGgndwDBe962I8ErgDYVsCvN6rvwpXrqNeqamp3pMbkbsuZqRm9yBHd824UQsCEIAABCAAAQhAAAIQgAAEIAABCEAAAhCAAAQgAAEIQAACECiHgATijh072oYNGywrK8uLyRKYJSIHAreOErmDYzlNRfV04MWtYyByS+jWe3lx67xyjeuFQaA2BAhdXht61IUABCAAAQhAAAIJREA5tmQKbYVBAAINmwDrQcOef0YPgXACrAfhNHgPgYZNgPWgYc8/o4dAOAHWg3AaifFegnFaWprl5OSYPHAlJMuCcOXBsT5GE4jeQX/S09OtZcuWhCqvj8lIwnsidCfhpDIkCEAgcQjo9431uQW+wy1Sm1hq08aJ03l6CgEIQAACEIAABCAAAQhAAAIQgAAEIAABCEAAAnFBQN7dbdq0sVatWllubq7PgZ2fn+89qOVNXR8mL/KUlBRr3ry5f0mM1zkMAtEiQI7uaJGkHQhAAAI1IJC1cbPtdvUEX/OKowbaCbt1r3Yrr0/KtB/mbbAm7veDq4/Zptr1qQABCEAAAhCAAAQgAAEIQAACEIAABCAAAQhAAAIQgAAEShOI9xzdbJsoPWN8hgAEIJBgBCbNXmcvfbXUvZYlWM/pLgQgAAEIQAACEIAABCAAAQhAAAIQgAAEIAABCEAAAhCoGQGE7ppxoxYEIAABCEAAAhBIOALKsRXk2Uq4ztNhCEAgqgRYD6KKk8YgkNAEWA8SevroPASiSoD1IKo4aQwCCU2A9SChp4/OQ6BBESBHd4OabgYLAQgkI4HzDuxjx+/a3Ro1SsbRMSYIQAACEIAABCAAAQhAAAIQgAAEIAABCEAAAhCAAAQgUJYAQndZJpyBAAQgkFAEurZrbnphEIAABCojkJGRUVkRrkMAAg2EAOtBA5lohgmBKhBgPagCJIpAoIEQYD1oIBPNMCFQBQKsB1WARBEIQCAuCCB0x8U00AkIQKAyAoWFv9rStXm2cOVG27hpi3Vsk2qDu6dbs6bVz8CwZHWe937u1r6kOOxuYcvX5dn8FbmWt6nQurrrfTulWWpK9e6hduZk5tiS1RttYNd0696h5H0qG6uuF2wptOmLs21NdoHvQw/XRuPGtXfZVrvzlufaolUbrWPrVOvVsYW1bZkSsUu/unHMX5lrS9fk2aaCQj+OHh1aWFpqk4jlOQkBCEAAAhCAAAQgAAEIQAACEIAABCAAAQhAAAIQgAAE6ooAQnddkeY+EIBAjQhIbH37++V299vznHCcV6KNlk5wHdyjVYmQ3VcdPdD6d2lpWRs3225XT7D26c3swfNHejH31tfm2Lez19mK9fnWsnlT++LmXX17a7I32X8/WGgvf7XMi+jhN2mXnmKn79XLTtmrp5XWmUvfQ2X/+uwM+27OesvJ2xxqRkLyJUf0t8O26xI6V96bzHX5dt1T0+zH+Rts0+bCULE+TnC//vhBNrJvm9C54M0tr8y2pz5bbG3SUuzTG3cJTpc4zlyabTe+OMumLNhgW6TEh9luQzvYBYf0tW26pYfOfjJllY1/c54X7EMn3ZvGLj76/qM62tn79bYBXVuGX+I9BCCQAASUY0vGzuwEmCy6CIEYE2A9iDFgmodAAhFgPUigyaKrEIgxAdaDGAOmeQgkEAHWgwSaLLoKgQZOAKG7gT8ADB8C8U7g/vfm233vzPfdlBA7pn8ba57SxGYvy7Yvpq9xovI6fy3wds7J21JiSBKxJ81aZ69OXGbTl2SXuKYP2U6QPvLmb2xDbpEwLVFaorI8n+ev2GhrnUf1ba/Psc1OHD5r315l6uuE7vHJlNX2xqRMm+e8wSUG98xo4dtcn1tg63IK7Lqnp/v7X3bkgIht6ORC5z19+p2TLdN5rqc6T/V+TrBf4YRv9VFe5mff/aO9fOV2vu1yG4lw4eEPF9o9bqPA5i1FAre84OVlrrGpb59PXW3DerUKCd0Tpq2xix/5xeRFL9NYOrZuZgudF/iqDZvsnckrbHXWJreBYFSEu3EKAhCAAAQgAAEIQAACEIAABCAAAQhAAAIQgAAEIAABCMSeAEJ37BlzBwhAoIYEpi7Ksvvfne9rn7FPL7vwkH4lvLe/dEL3Hx/42Qqd2/dd5wy3nQe3j3in8W/N8x7WB4/tbEfv1NV6OyG7fXG47nTn2X3Ujt1smROXf79/by8uB43k5G+xa5139cc/r/JC8aHjOlvntqnB5RJHeZyb04XPP6ivnbRHj1B472mLs+zyx6b6UOFPfbrYDhjdyUb0bl2ibvDhmc+XeE/zv580xA4a08maFLuQv/TVUvvb8zO9+C4v63+dNjSoUulxkvNgv/ONub6cxO1rj93GdhjYLhQGXR7kL36x1E7fe6uI/4gTxiVyt2jWxJ6/bFwJYV0i/NOfLbH9R3es9N4UgAAE4o8AntzxNyf0CAL1RYD1oL7Ic18IxB8B1oP4mxN6BIH6IsB6UF/kuS8E4o8A60H8zQk9ggAEIhOoXuLZyG1wFgIQgEBMCHwza60pdLm8rC84uG8JkVs3lLC994gMf+8nPllcbh8URvyiw/rbTScPsbH921pGq2YhoVeV/nxYP/vnqUNLiNw6r9Dop7uQ5TKF+47kEe4vuh8Shq88eoCd48Ty8BzWQ1xodXk+N21SlF/7bie6V2TqhwT1QORW2aN36mZ7bNvBV/u+2IO9ojaCa/LgvvmlWf6jwqo/c/E422lQ+xJj7+KE+z+6sOXheci1wUB2xA5dSojcOtelXXO72IVhH9YrslivMhgEIAABCEAAAhCAAAQgAAEIQAACEIAABCAAAQhAAAIQiDUBhO5YE6Z9CECgxgSCnNwSY4PQ5KUb696+uT+1ePXG0pdCnyXOnrhH99Dn6rwZ3qeNdXDCuGz2spxyq/bo0MIL0pEKqP/y5JbJwzoIIV667CiXf3vXIZG90oPc3KtcyPCNm0qGZy/dTvD5x/nrbW5mUZ/PO7CvtU6rWhCPNsXe7r8szPJh04P2OEIAAolPQDm2gjxbiT8aRgABCNSGAOtBbehRFwLJRYD1ILnmk9FAoDYEWA9qQ4+6EEguAqwHyTWfjAYCyUwAoTuZZ5exQSDBCcgbWrZg5cZyBdcpToyVDeja0h8j/Rjn8nqnNKl8uZNXtnJhfz1jrb3r8lArF/V7P6ww5bSWbdhYEKl5f07e5eFe2KULDi0ei+6xdE1e6cv+89CeReONdDEQ23VtfXE+8Ujlws/NW54b+rj9wLah95W9OXrHrr7Izws22GE3TrQH31tgsyoQ+Strj+sQgAAEIAABCEAAAhCAAAQgAAEIQAACEIAABCAAAQhAINoEqubeF+270h4EIACBKhDYeXA7Hz5cubKV5/qsfXvZ6H5tTamrJUi/8vUy+644lPeBxR7TkZrtWuz1Hemaziks+SMfLbQXXK7q5S5ndU1M+a8rsk5hub2XrNlovTq2KFO8WwX9LAp8XqZKhScCobtxo0ZWWf/CGxJnMX/ik0W2NrvAlH9cL7Vx+HZd7Oidu/nw7+F1eA8BCCQGAXJsJcY80UsI1AUB1oO6oMw9IJAYBFgPEmOe6CUE6oIA60FdUOYeEEgMAqwHiTFP9BICEDBD6OYpgAAE4paAQo7fdMpQ+9NDP9uX09f4V/v0ZtbGheCe54TuwE7cvUcoNHhwLvyoOuWZcoBf9/R0e+u75b6IxOYx/dpYn85p1sj9J3vm88W2asMm/768H81TKvYY31RQGKraukVK6H34m4o8wsPLVfX9ps1b76lxVtUUJl55y0/avbu9/u1y+/SX1fbz/A2mUPL3vjPfnv5sif3rtKG2wzbtqtok5SAAAQhAAAIQgAAEIAABCEAAAhCAAAQgAAEIQAACEIBAVAkgdEcVJ41BAALRJLBo1UZ76P0Fvkl5E2dt3Gxrsjf5l/JND+7eys7er5dtP7Dmgus3s9aGRO7bzxpmew7LKDOE175ZVuZc6RNBPvHS54PPy9ZtDVfeI6Ni7++gTm2PvTul+SYKncqt/vV14n11rGObVDtzn17+tS6nwF6duMwe+XCRC51eYFc/Oc3euHYHa9GsSXWapCwEIFDPBJRjS8bO7HqeCG4PgTggwHoQB5NAFyAQJwRYD+JkIugGBOKAAOtBHEwCXYBAnBBgPYiTiaAbEIBApQQQuitFRAEIQKC+CNzjwmUrT/Qe23aw284cZuZCcK93gqs7WNuWkb2iq9vXyfPW+yo9OrSIKHIXbCn0InFl7QbtlFdu0qx1/pL63SYtOn0v717B+d5h4dG/nLGm2kJ30I6O6vfpe/eyTk78lsi9OmuTzViSbaP6tgkvxnsIQAACEIAABCAAAQhAAAIQgAAEIAABCEAAAhCAAAQgUCcEKo61Wydd4CYQgAAEIhNYsHKjvyDPYoXTVm7udukpURO51Xhu3hZ/j7XOU3zjpqL3/kTxj+cnLPU5vMPPRXovQf7zqasjXbKf3LWJM9f6a0ft2DVimVic3G5AW+tSnBv8gXcXmLyyq2Ly2C7PtMkgMM0JBgEIJBYBeXLjzZ1Yc0ZvIRArAqwHsSJLuxBIPAKsB4k3Z/QYArEiwHoQK7K0C4HEI8B6kHhzRo8h0FAJIHQ31Jln3BBIAAL7jOjoe6mQ2X/+7xS779359uhHC/3r8U8W2Rsuf/TkueutsBr5p0sPe1D3dH8qJ3+L/feDhT48uk6ozZe+Wmrj35rnBPYiQXfl+orzdF/+2FR7fVKmbd5S1KFC14jyW//xgZ/8PVo2b2qn7d3Tv6+LH81dWPE/uVzbMonXx9/6nX3hcp1vCQOWuTbPbn1tTkgEV9/PuftHO+3Oyfa9YxtedumaPBdKfqFvr1nTxjaoWxE7f4IfEIAABCAAAQhAAAIQgAAEIAABCEAAAhCAAAQgAAEIQKAOCRC6vA5hcysIQKB6BM7at5cpdPh978y3T6as8q9ILXR2XssXH97fDhjdKdLlCs+pzmMfL7KZS7N9PvBHPlxo/Vwu60Uup3We8/Ae7IRwidNXPTHN5/Ke5cq9cPl2Zdo8dFxn59G9xq57errd8NxM6+Fyii91InJ+QaEvm5baxP5+4uA6C1sedPCgMZ1t6qJse/LTRSZR+/z7f7KUJo1NecKzcjfbKheCXLbZcb7iqIE2ZeEGU250ebefOX6yL6vc3tl5m01Cd2DinZrCXqmAB0cIJAoBcmwlykzRTwjEngDrQewZcwcIJAoB1oNEmSn6CYHYE2A9iD1j7gCBRCHAepAoM0U/IQABhG6eAQhAIG4JPPDeAnvYeVmnOu/hEX1a25j+ba11i6JlSx7YChf+0/wNtnxdvl3l8kanu2u7DG5frfE0bdLI7vrdcPvHS7Pso59XeQ/mWctyLN15X+81PMP+evwg//7TKavtYye2r9wQ2at7216t7Yx9evn81bOW5ti8Fbm+HwrvPbRHK7vhhEHWr0vLavUtWoUvOaK/7e7ynN/yymybnZnjNw/MW17UP91D135THFJdObdfu3p7u+ONufbBjyu9UK9NAIFpU8G5B/QJlQ/Oc4QABCAAAQhAAAIQgAAEIAABCEAAAhCAAAQgAAEIQAACdUmgUVZWVi2C/tZlV2t3r/R0QuzWjiC1IVC3BORVfNiNE/1Nx58z3HYb2iFiB1Y54fmQv31t+ZsL7RDnVX3jSUMilqvKSYX3npuZ6wXz/k6ULp2CepO7RxN3Ui9Z1sbNttvVE/x7eUOfsFt3/17ezxLhm6c0sSE90k0hxOPFxGmuE7uXOI/1Lu1Sned5i3JznivC+TLnxT1vRY7vfndXtqd7aXMABgEIQAACEIAABCAAAQhAAAIQgAAEIAABCEAAAhCAQHITyM7e6ggXjyPFozseZ4U+QQAC9pnLbS3r2q657Tokssit6xmtm9neLpf3298vt3AvZV2rrrVJS7HR/dqUW015qati8gbfaVD1PMur0m40ysg7fojzMNerMpOe392FYNcLgwAEIAABCEAAAhCAAAQgAAEIQAACEIAABCAAAQhAAALxRKBqqk089Zi+QAACDYKAwpDL1mRvMnlSl2e/Oq/jBSuLwnAP7926vGKchwAEIAABR0A5toI8WwCBAAQaNgHWg4Y9/4weAuEEWA/CafAeAg2bAOtBw55/Rg+BcAKsB+E0eA8BCMQzAYTueJ4d+gaBBkxg+4FtfYjs/IJCu/Chn+0nFwpcYbfDbcX6fPvLs9Nt6qIsH058/1Edwy/zHgIQgAAEIAABCEAAAhCAAAQgAAEIQAACEIAABCAAAQhAIEkJELo8SSeWYUEg0QkoZPnNJw+1K56YahNnrvUv5YYe4HJnt2mZYquzNvl82oXOpVs5s/9xylAb279tog+b/kMAAhCIKYGMjIyYtk/jEIBA4hBgPUicuaKnEIg1AdaDWBOmfQgkDgHWg8SZK3oKgVgTYD2INWHahwAEokUAoTtaJGkHAhCIOoH9nId2705j7ZnPl9h7P6y0nLzNNn1Jdug+ndqk2sFjO9sxO3e1Hh1ahM7X1RvlsO7iBHlZevMmdXVb7gMBCEAAAhCAAAQgAAEIQAACEIAABCAAAQhAAAIQgAAEGjyBRllZWS7DbfJbenp68g+SEUIgyQlkbdxsy9flW2pKY+vUNtVSm5J9IcmnnOFBAAJRJqAcWzJ2ZkcZLM1BIAEJsB4k4KTRZQjEiADrQYzA0iwEEpAA60ECThpdhkCMCLAexAgszUIgAQlkZ291PozH7uPRHY+zQp8gAIGIBFq1aGp6YRCAAAQgAAEIQAACEIAABCAAAQhAAAIQgAAEIAABCEAAAg2bAB7dDXv+GT0EIAABCEAAAhCAAAQgAAEIQAACEIAABCAAAQhAAAIQgAAEIACBMgTi3aObuL9lpowTEIAABCAAAQhAAAIQgAAEIAABCEAAAhCAAAQgAAEIQAACEIAABCAQzwQQuuN5dugbBCAAAQhAAAIQiCIB5dgK8mxFsVmaggAEEpAA60ECThpdhkCMCLAexAgszUIgAQmwHiTgpNFlCMSIAOtBjMDSLAQgEHUCCN1RR0qDEIAABCAAAQhAAAIQgAAEIAABCEAAAhCAAAQgAAEIQAACEIAABCAQSwLk6I4lXdqGAAQgAAEIQAACEIAABCAAAQhAAAIQgAAEIAABCEAAAhCAAAQgkIAEyNGdgJNGlyEAAQhAAAIQgAAEIAABCEAAAhCAAAQgAAEIQAACEIAABCAAAQhAIH4JELo8fueGnkEAAhCAAAQgAIGoEiDHVlRx0hgEEpoA60FCTx+dh0BUCbAeRBUnjUEgoQmwHiT09NF5CESVAOtBVHHSGAQgEEMCCN0xhEvTEIAABCAAAQhAAAIQgAAEIAABCEAAAhCAAAQgAAEIQAACEIAABCAQfQLk6I4+U1qEAAQgAAEIQAACEIAABCAAAQhAAAIQgAAEIAABCEAAAhCAAAQgkNAEyNGd0NNH5yEAAQhAAAIQgAAEIAABCEAAAhCAAAQgAAEIQAACEIAABCAAAQhAIN4IELo83maE/kAAAhCAAAQgAIEYESDHVozA0iwEEpAA60ECThpdhkCMCLAexAgszUIgAQmwHiTgpNFlCMSIAOtBjMDSLAQgEHUCCN1RR0qDEIAABCAAAQhAAAIQgAAEIAABCEAAAhCAAAQgAAEIQAACEIAABCAQSwINJkd3LCHSNgQgAAEIQAACEIAABCAAAQhAAAIQgAAEIAABCEAAAhCAAAQgAAEI1B0BPLrrjjV3ggAEIAABCEAAAhCAAAQgAAEIQAACEIAABCAAAQhAAAIQgAAEIACBKBBoGoU2EqKJ9PT0hOgnnYQABCAAAQhAAAKxIqAcW7KMjIxY3YJ2IQCBBCHAepAgE0U3IVAHBFgP6gAyt4BAghBgPUiQiaKbEKgDAqwHdQCZW0AgQQhkZ2fHdU/x6I7r6aFzEIAABCAAAQhAAAIQgAAEIAABCEAAAhCAAAQgAAEIQAACEIAABCBQmgBCd2kifIYABCAAAQhAAAIQgAAEIAABCEAAAhCAAAQgAAEIQAACEIAABCAAgbgmgNAd19ND5yAAAQhAAAIQgAAEIAABCEAAAhCAAAQgAAEIQAACEIAABCAAAQhAoDSBRllZWb+WPpmMn8nRnYyzypggAAEIQAACEIAABCAAAQhAAAIQgAAEIAABCEAAAhCAAAQgAIFYECBHdyyo0iYEIAABCEAAAhCAAAQgAAEIQAACEIAABCAAAQhAAAIQgAAEIAABCDRYAoQub7BTz8AhAAEIQAACEGhoBFatWmV6YRCAAARYD3gGIACBgADrQUCCIwQgwHrAMwABCAQEWA8CEhwhAIF4J4DQHe8zRP8gAAEIQAACEIAABCAAAQhAAAIQgAAEIAABCEAAAhCAAAQgAAEIQKAEAXJ0l8DBBwhAAAIQgAAEIAABCEAAAhCAAAQgAAEIQAACEIAABCAAAQhAAAIQIEc3zwAEIAABCEAAAhCAAAQgAAEIQAACEIAABCAAAQhAAAIQgAAEIAABCEAgigQIXR5FmDQFAQhAAAIQgAAE4pkAObbieXboGwTqlgDrQd3y5m4QiGcCrAfxPDv0DQJ1S4D1oG55czcIxDMB1oN4nh36BgEIhBNA6A6nwXsIQAACEIAABCAAAQhAAAIQgAAEIAABCEAAAhCAAAQgAAEIQAACEIh7AuTojvspooMQgAAEIAABCEAAAhCAAAQgAAEIQAACEIAABCAAAQhAAAIQgAAE6pYAObrrljd3gwAEIAABCEAAAhCAAAQgAAEIQAACEIAABCAAAQhAAAIQgAAEIACBJCdA6PIkn2CGBwEIQAACEIAABAIC5NgKSHCEAARYD3gGIACBgADrQUCCIwQgwHrAMwABCAQEWA8CEhwhAIF4J4DQHe8zRP8gAAEIQAACEIAABCAAAQhAAAIQgAAEIAABCEAAAhCAAAQgAAEIQKAEAXJ0l8DBBwhAAAIQgAAEIAABCEAAAhCAAAQgAAEIQAACEIAABCAAAQhAAAIQIEc3zwAEIAABCEAAAhCAAAQgAAEIQAACEIAABCAAAQhAAAIQgAAEIAABCEAgigQIXR5FmDQFAQhAAAIQgAAE4pkAObbieXboGwTqlgDrQd3y5m4QiGcCrAfxPDv0DQJ1S4D1oG55czcIxDMB1oN4nh36BgEIhBNoGv6B9xBoqAQ2bS603Pwtfvit01KscaPIJLYU/mrzV+Ta+tzNNqBLS2udxlcoMinOQgACEIAABCAAAQhAAAIQgAAEIAABCEAAAhCAAAQgAAEIQCB2BMjRHTu2DarlOZk5tmDlRj/mXYe0t2ZNEytYwOuTMu26p6f7/r/zfztal3bNS8yf07ft+QlL7N535ltG62Ze4J6bmWuj+7WxK48eaF3appYoX90PC1bm2qylOTZ7mXs5luLXq2ML690xzXYZ3D6hBPWCLYX2+dQ1ZRA0a9rIhvdubd/NWW9De6SXYPzl9DWWltrERvVtU6Ze6RPrcwvszjfm+dN7De9guw7pULpIvX5esT7f5i3PtfTmTa1P5zRr6cZV17Z5y682c2m2FbgNHIN7tLLUlJp9H7WxQ9/t1VmbrFv75tbVfS+q893OXJfvnulsm7Ms1+Ysz7ENboNId9dO9w7Nfb/GuO9Pde3b2etsw8bNEau1T0+xnhktrEOrZhGvcxICEIAABCAAAQhAAAIQgAAEIAABCEAAAhCAAAQgAIGqE4j3HN24o1Z9LilZAYHXJy23Rz9a6Et8cMPOlpFkQtN/319g7/+40v5z5rbWqU2qtWzexFq1aGr3v7PAzrprsr14+XbWoln1BU2Jojc8N8MmTCsrDAe4dZ8z9ullJ+7W3ZrX4B5BO3V13JhfaLf9b46/3XIndKY40V4CZLuWKXbpbwbYxQ9PsR0HtbP7zh3py/y8YIP94f6fbGcn6N/z+xGVdlOe9y99tdSX69ouNSR0S0Q94PqvKq1fusCrV21vnWu5UUGC8DOfL7GH3HOyLqegxC227dXKLj9ygI2MIOL/57U59sKXRWMpUamCD4dt19muPmabiCUkAt/xxlybsSTbFKVA1sSFJxjQtaWd6Z6hA0Z3iliv9MmnPltsb3233G++CNpRmZQmje3IHbrYWfv1rnBzR5YTovUMvPz1stJNl/g8ok9rO/eAPn7uS1yo4MPtr8+1KQs3VFDC/HfztL162inulZpgm24qHBgXIQABCEAAAhCAAAQgAAEIQAACEIAABCAAAQhAAAIQCBFA6A6h4E08E5g4c63p1bhRI/vjIX3rtKsrnRj9iBPxn7lkrD320SL7yQmz8pBt3SLF7j13hM1yHquPuvPnHdinWv2SF/m/XpltEgUD6+hE9IFOlJQtdB7yS9fm+esPvrfADh7b2bokgNCtcO6vX7ODH8PJt33vRda/Hj/IfxY72Tez1rnXWtt+YDu76615UREjf7VfbeOmovDz/iZV/OGc9WtlErnPvvsHmzx3vW9Hz2inNs0sxwnymttfFmbZ6eMn21XO8/+4XbqXuJe836vb502bI/f4+S+W2j9fnmXqT7jps4TvKx6f6p7VHDv/oL7muhjR1F9FNvhkyqrQdXlwa7PFmuxNpv5KmF+6Js/uLmdTwkc/r7KbXphpq5wXeGDybu/XJc06tk61Ze6ZXrRqo2fz0/wN9qJrT5scqmsS8MM9tzXqddkFvo8ah56rVydm2pMXjbG2bpMFBgEIFBFQji1ZRkZG0Ql+QgACDZYA60GDnXoGDoEyBFgPyiDhBAQaLAHWgwY79QwcAmUIsB6UQcIJCEAgTgkgdMfpxNCtkgQkIj784UJr7MStuha6f1mUZX06pfkw4urVXsMzfDjxs+76wYuZ+43qZBKtq2MSeYNQ6ap31E5d7YKD+1k75/kcbplOFHzAidz9XT7w2oZHD2+3vt8fvl0X73n858P6exF27xEdXd7zkp7Q5fVRoeOfvnisv9wpzBNboc//eerQ8qqVOC+vZ4m1CnMtD/3amDYhBCL3b3ftbn88uK8XhtXmtMVZ9pdnZvgw4re+OsfG9W/rBN+ijQy6fsQOXasUrn2qa0ebLGRj+5cN9/3mt8vtphdn+uvt05vZxUf0t3ED2voNBN/NWWfj35znUgvkeo/zlCaN7PfOi7q05RcU2on/+c6L0Lp29E7d7KTdu1tv9+xLVJZn9/cu7PzTny/2YyxdX5+nuu/KpY/8YoW/Font+7h5vcT1RWHPw01a/Ec/rbQnP11slzpv95qY5k7e+OGmdhc7EV1rxasTl9ni1Rsdl1n2r9Oq9lyEt8V7CEAAAhCAAAQgAAEIQAACEIAABCAAAQhAAAIQgAAE4psAQnd8zw+9iwMCKzdsKuE5qjDtClH9f8cN8vmXO7RKMYUgr6opf/LNL83yxSUg3nL6tra3E88jmXKF/99vi7yhI11P1HOn793TTrtjsl3x2FQ7Zc+e3su3qkK3wmcP7dmqzNB1viqhuZW7WiK37AQXDt5NQa3speLw3GOdiC2v7XAb4vJjK9z94Td9Y/lOKH7ThQO/4JB+oSKDu6ebXpXZu5NX+CJKCXDgmJLhx6UpP/TBAn9dGyUeOn9kCTF935EdvZiujRkSu5/+bIlnro0B4fbcF0u8yC1v71vPGFbmmZRnt0LO6xXJJDL/3XlyS+SWV/uNJw+2g8Z0jlTUM1e/9IqmaS6V214RBHLyN9v7P6y0935YYefs3zsUKSGa96MtCCQiATy5E3HW6DMEYkOA9SA2XGkVAolIgPUgEWeNPkMgNgRYD2LDlVYhkIgEWA8ScdboMwQaJoHGDXPYjDoeCOTkbbavZxSFJK+OUFzVvue5MNbK/6wwzAqVXOxkWtXqoXL9OqfZ/BW5oc/KkXy2y1H82dTV/tzc5bk2IMxLN1SwnDfyiJ3n6siOdp7c5Ync5VSPeFrhrxUWXGNdsjqvxmNV46ofCMGRbqZrn/6y2n6Yt957tEcqU9m5dBcKW17Hw3q3suOd2FyX9sQni/3tFE5bHtW1sdUuPLdC28t2GhxZAO7RoYX1dC/Z1EXZ/lidH3p2P5lS9Kwdu0s3nyc7vL7mPHieTnWbBsI9xoNy8oI//+A+/qM2FJTOna285w9/sNBfP3B05xo9k89NWOI9utXI4dt3KVfk9jepgx+/DQsTP9ulF6iKrXWhz+e573qhVPsIFo3vmUK6a9373K0fWle08aUyU953pW74cvqaEiHhK6qnnPUKDf/+jytNXv2Z6/LdJoSKapjVpE7QYjTYqC2x1/OsucAgAAEIQAACEIAABCAAAQhAAAIQgAAEIAABCEAAAhURwKO7IjpciwqBj13O3osenmLbdEv3ea6/xubE2wAAQABJREFUnb3O/v3qbJuT6QSlMPV516Ed7Lpjt7HOYeGoD7z+Ky/QBB2RCDLqok+Cjz7fsLw1w01eq397fqYPsxzevoRNiatH7Vg9cXNYr9a+n29/v8J2GdLeeXE3dbml2zov2oU23eU+ftIJpxcf3j+8CxW+f/mrZf66PGojhZCusHKpi1MWbrAbX5jlw3+XHqvGeb7LZ57qPHFLm3IY73b1BFOY6wedB7ByGN/62hzT3GjTQUvH6oubdw1Vk0D21KeL7EHnyS4xLDB5/+6wTTu74YTB1Q4BfoQTQ/WqrgV9V70rjhrovbKr2oZE6be/X+6L/8bxaVnKq7mq7QTlNIfyJFfu6sLC4GzZYzA3NckVrfDeqq95LJ3jW3d67ZuisPnyoj5kXGQPapXbc1iGKX+65u9/rs7Je/TQaW8vfbXUJKYqwsCFh/YNTlfrqDZkLVweeYVvr29TaPPAtBkl3I675Vtb6DYQXHPMQDtkbGcb7/J5f+Y2b8xdnuM3iTx76bgSnvY1/Z4F95SYLa/7Zz9f4jkH53WUF/7Z+/Y2bWKQ13y4feGE7X+46A/a7BBu8lr/m/vOjexbNoy9vh+3vz7Xp1NQuPlw6+oiRJyxTy87cocuJe5VkzpBuzVlU/r/C1PcRh2tqd+7NBXaBKXn9fazhgW34RhFAuTYiiJMmoJAghNgPUjwCaT7EIgiAdaDKMKkKQgkOAHWgwSfQLoPgSgSYD2IIkyaggAEYkoAoTumeGk8nIBCRr/kRN5bncitMM6tnFevPE2XOg9ifZ7gPBx/f++P9uLl21lTl0e4JqZc2X93Irfak/DXu2Oav4c8BNdkb7Ibnpth0xdn29VO4KqqpaY09kLuJS738PEuB7NydC93gunAri3t6ienedF7v1FVC8EswSsQrbYf2K5ESPSq9icoJ+Hsnrfnh7xPJWK2a9nMFrm8xNlOKHr8k0U2wQllt7nQ2eIQycRk0qx1Pp+xRPtIprb+cP9P3jtU1zVv8hre6LyAJQzKO1XC4SMXjLa+zvs93C7/zQBrESYm93X5nu/63Qhr4/oabgohnreppCgXfj1a759xQqPmQLnedc/amkTdUX1b2yS3QUDetuc4T3+J/+G2cOVG7yWvczuX4/UdXj78vbyvAyH7YCdil87hrrKB9/023VpWuNlAIqqeuQ+ch+8S94yEWzD3ysctMVSmTSWzM3P8JorWaSmmyAbdnWd6pFDvKqtxyrQJRN/r+jY9t4G1ds9saVPEB82b8quX9nAPL1vb75m+71o7tP4FJj7aMLNkzUbvuawNJIe5vPXhQrdyiz/vwsnLtMlB3y1d15yI9RkuFP2NJw1xnvNbQ9nr2damIm1YkTV3z6dC44vFIldn2do8n8u9f5c0l+u9rS9Tkzq+ovtRWzZqR1z03dFaKsEdgwAEIAABCEAAAhCAAAQgAAEIQAACEIAABCAAAQhUlUDZv/5XtSblIFADAje/NNN6ZaTZ304cbCP6tPYt5BcU2j9enmWvuFzHCuUr0ek4590oe+u6HU3Rdu9/d7498N4CL1BOumV3f00/JGYHJsHvRicOSeQe3ru1F6cD4VUeyY9+tNDufGOuvfDlEu/RGCnPc9BW6aNEIXl5PvDefPu/Z6bbeucVO8AJ3ecd0MeqKnKrzcVOYNyizjgL9zj1J6rxQwLdXW/O8zU0DvHsXxw+XeN/8Yul3qtzrhPF/vLMDC9Ch6EqcSd5s8qD8mDn2apQ6hI72zsP78DETCGQtfngwkP72cm79/DzoOvynr/44V+cd36Ou98cu+Ps4UE1fwzmODgpkXxX5xVf2oK+lz4fzc8Kz/3Cl0VexwoX3619kaBb23tIoNR8KJT7LW4Tx4XOi14Co0z8r3ximvfI7uDya+86pEO1bveCm0cJsrKTHPdIttyFpJZltEmNdLnEuUCAznEsJH4qyoFM4epl2oggTnrGJ0xbE7q3v+h+KOf4dcdtUyZH+mJXP/AeVqj2eLCpi7JC3Sjv+frwp1X+2d+2Vyv7/f593AaONOvStnloo000vmd/fXaGF3P1/Tt25+72h4P6+AgK6pzWAoWeVzQAbVQJTHnFA5FbYeAvPWJA6Lq+q39xbWrDgjYN7Tmsg/eiV93J7hkMRG6lBLjsyAHeS1/XtBnhIxddQ+kcApG7pnVULxps1I5M35ECt26de2Af2819R3p3amFpbiMAFhsC5NiKDVdahUAiEmA9SMRZo88QiA0B1oPYcKVVCCQiAdaDRJw1+gyB2BBgPYgNV1qFAASiT4C/JEefKS1WQCDNCYAPXzCqhCezPKavPHqgferyEMvD+HuXTzYQuuV5KwsXtBVeOZJJLJco2NEJfnf9brjzGt4q1qrKmS5kr0QgeQ8+8uFCu+X0bSM1U+65Li6k+v8dN6jc61W5EJ7ru0eHmgmt8sC86cWZ/nbdXRuPXji6hCeovD9P2qOH97yWYCkBVp7uEswimYSziw7rb6ft3bPM5V8WZtmLXxaFWj//oL6mHNDhJk/xvxw/yE69/Xuft3v2shy/ASC8TLy8f3XispDHaHjY7tr2T1ybuWf4L09Pt6c/W+w3bPR2oaUlJktAVthxef+PP2d4RI/s8u4v4VihrmUKD6+NFaVNeZHl9S3r4EJgV2YKVR9Y5tp812bR/wK0AUPWpmVTO+eeH0zzru+l+i2v9fluQ4NCnk9bnGUnu7m+9/cjfJ+CtuTZH1iPsJDhwbm6Pip3+vjijSASkCVkRzI9+3ts28FFPRgW2rwRlIvG90xh8pUfW/aHA/ta6TQLWsv2GVEyGoQ2Gvzrldm+jjaFXH/84BJRApRW4HoXtlxrmfJ9Kwz9b12kCdlUN28yieoS7sPXSq2l+47s6F++UPGPmtSJBpvwPuTmuwgUfxrjNyiFn+c9BCAAAQhAAAIQgAAEIAABCEAAAhCAAAQgAAEIQKAiAgjdFdHhWtQJnOC8UuXZWtokzg7uke5FaIXerq5JFJQHquyk3buXELnD29rN5QGX0D3LCbL1YWuzi0RJ3VvhoGti8shUKHaZQmWHhzsOb+9QF+paoYUV5ljhr8sTuru4UNUn7hE5jPfH8jZ1Qq3EtVP3KilyB/ca4bzntalAgqvCKkcSZIOy9XWUN+tTToSWSfQcFSG3cU37Jgd9iZMKK57pvKslPgehwIM2lXd+jZt7sa6qKSe8hEzZKXtG9uZek1W95yk8ZLw2lZi1NEVUWLWh6D6vfp3pco4Xe+67zRLBsyV+L7q0A7c4AVb5yP/m0gO8ePm4kOe68nsHVl4e8hueL0obEJQLP9508hDr47zJq2Ni/rlLdxCYe0xNAreiCyg6hDYayC7/zcBy1wNtoPmz2+QRbKgJ2tIxGt+zlx0zmTbJRNpI4i+W+qH7BvMhD+dIkRiUW15e2R/+tLLEWta2eLODWEyctdYOHL01rHmp24Q+1qRONNiEOuDeHDCqEyJ3OJAYvyfHVowB0zwEEogA60ECTRZdhUCMCbAexBgwzUMggQiwHiTQZNFVCMSYAOtBjAHTPAQgEDUCCN1RQ0lDVSFQUbjwQABfn1P9PK3ylJYYJ9vsjh+7EL2RbIXLrS2TB6vKRxK4ItWL1rnwcNnKl1sTk5AXWHgI4uBccNTYRjtBV0J3eJ3genAc17+NEzcbBx9LHBV6W9bdhfn+7JetomKJQu5DmhPeJHQHeZpLX6/vzx+65yEIz12RN7c8mb8t9sAtr8/H7tzNj1fXJShe43ILy3NXphzY+7t87ZpnCd5zM3N9uHRtwpg4c52LIjDUhZrO8GUr+/GEy7EukwC8y+DIIc/Dc3ZvKPbsrqhdeWUH1q7Yu/tXDaLYtKnhT074PbFUmHQ9S4qysN4J2ne/Pc9/f75wG0YCb+ReYTngM8t5rhes2Gjh4cSDe+qY58T26pq+yxc8+HO51eSJLg9qbfgozzq1aVYmr3xQNvw7U9PvWbAhRRsrgk0DQfvlHYP7KlWAvO5Xro+8lgWh4sO/c3u5Z+s2l3ZAGw+ufHyqvfXdcp/7e+fB7V1O8KJw+qXvW5M6QR/VVk3ZhPdjx0Htwj/yHgIQgAAEIAABCEAAAhCAAAQgAAEIQAACEIAABCBQJQII3VXCRKFoEQgXeqPVptoJBCW9D3JX6315ppy49WHhebmDcNHV7UcgMskbtWslHsLdi/MlS/iSt2uwmSD8nl0ryFUdcJ25NNsuenhKeLWI74P84xEv1uPJxz8uEo07ubD2+40s38t10uy1Prd5RV09aEynkND9rsulHIjcfz6sn52+d68SVfcZYd4T/ozxk73Iq3zNb17b1nvIlyhY6oNEZIWBl0l0juTVq2vaYKC851kbN9vqsGgBuhbJVnsv7qIrnYtzeiufuLyw9YyorRN2i+w9rlqHuTDtErplwbOh931cTuXAyovIoNzU4RENJHo/7FII1NQkvod7qKsdPd/6jvXrnObDeWu+K7KKnv3afs80J4FHfk8Xyr6qFnBVePBLH/2l0mrh3zmFab//vJF2hRO5tflHm1P00kaWXVwY9GN27lomT3xN6tSWTelBVbaOlS7P59oRIMdW7fhRGwLJRID1IJlmk7FAoHYEWA9qx4/aEEgmAqwHyTSbjAUCtSPAelA7ftSGAATqjgBCd92x5k6OQHjO2GgCUT7hwA4e29nSm0f2XgzKpKY0qXNvbt1boaslOin8s7x948HC8zaX7k/AVV7F2w9sW/pymc9jnXd4vJlylCvUsky5jOUpW56lpTb1Od7Lu67z4VEAFCJbpg0cpUVuf8H9EMNLjuhvZ931gxeTP3Le5YdtFzlfelAnEOYlQh6+XfkeySqvsNgSVdcUhzkP2oh0XF0colzezmo7MAmNErr7d2lZrqiushLHlWYg36UKWLpma0QCPUNqTx7j8tyOZKU9f6vq4RypLZ3r5QTtV6/avrzLVTpf0bNfpQYqKBR4XKvIr9XYWBN857SJoSJv9ODW23RLD97646Du6fbyldv7FA3vuY0YE6aucWHzN9knLg2BXvuN7Gg3nzK0xPegJnVK3LSWH9pHSGdRyyapDgEIQAACEIAABCAAAQhAAAIQgAAEIAABCEAAAg2AwFalowEMliEmL4G+zoMzsMOdiBivoXCdE6qNcWLwxJlrTQKsXtXNFy0xUqYw0wp/Hu4lHjAIjkuK853LYzeSN3dQrryjuCrfdBtX/+pjtimvWFyfD0RjeS7Lo7UiU3huvapqC1xYeNnArkVzUl69cDFy4arIQnBQV97zej5kR+/ULZQHO7he+iivZOWc1zzJgzijHNFQmysmzV7nq5f2ZO7SLtWmLc7yucZLtx/+WeLtJteOrHS+8YFd0+07F/b9+7nr7Ce3sUC52xPZavs90/dNue1z8jZbZXMezilYyxTO/ZIjBviNEuHXq/Je68yuzoNbL0Wm1zpz/3vz7esZa+39H1fa8D6L7dQ9e5Zoqjp1asumxI35UOcEyLFV58i5IQTilgDrQdxODR2DQJ0TYD2oc+TcEAJxS4D1IG6nho5BoM4JsB7UOXJuCAEI1JDAVjfYGjZANQjUBYEU50XqzYk2YSmFQ7fu4UJ0B566leVYDlWqpzfnH9Q3dOfbXp8bel/VN4HIpPISFssz5SCf7AQuWXid8spHOi9Pbtl0J4JKsEs0W+RE5U+mFOUWP8zlam6TlhLVIQSichCiurzGw68Hdcor+8Qni/0lRT843nmgV2aKYCDTfCsnc3mmENby2pYdPLZk+PY9ti3KAa6w2RXNs0JWB9+/QJAN7qfQ5DJdv+WV2aFy/mQC/gj/ztT0e9a7OGS5vod5Lmd7VSz4zmk+JVDX1hT2fnS/NnbfuSNDm2K+cDnjK7LK6kSDTUX35xoEIAABCEAAAhCAAAQgAAEIQAACEIAABCAAAQhAoCoEELqrQoky9U5A4Zll8mLOXLc1ZHLQMYmCQe7lJz9dbBI4q2MhId1VUljmWNqIPq1t92Jh8UcnZF395DTLyS9fBMt2ArO8fAMb7jxlA5HxwfcXWHiI5KCMjm98u9wWFnscH+FyK9fEFOZYGwjynXdpTUT5mtwzmnUkGuuZkXB34h7l556u6T2H927lq85cklNijkq39/o3maFTmr/ybMX6/FDOb7HvXPzcl1de5/d35bTRQybv9UjPvgTue96e78u0dCGxf7tLSQH90HFd/L3k9X3nm0U5uH3hUj/ue7eoDYU+l3gabgpNfnjxc6ZQ8coTrbzwiWrR+J4puoRspZvXRz4qyhNfGY9h7vkI5vPfr8425equjgWbGUrXcbp5KHVE6RQS1a0TDTal+8fnuiOgHFvk2ao73twJAvFMgPUgnmeHvkGgbgmwHtQtb+4GgXgmwHoQz7ND3yBQtwRYD+qWN3eDAARqTgChu+bsqFmHBPqHhYaWt6jyAweepUE3Ljmyvw8VLM/Js+/+wd6dvMK2SN0pNol4r05c5oXl0nUDIV1F3/9hZaUhnIM2a3q86LD+ltG6ma8uL9zj//2tvezyPU9dlOWFduVcnrJwgz3mxLFD/z7RLnjw51CfJDwHYcSXrM6z0++cbPK0DUxC/VNO7P/b8zP9KYVGrywndFC39LGfC5N+UrFA/OKXS+2ap6a5jQb5JYrNX5FrVzpRMwiLXeJiPX6QePe/SUUC8y6D21vfYu/0aHYpCC2uZ+tPD02xj13+7fBnS5sU7nl7nhM5F/rbSgwe7HIol2fPfL4kJGyevGfVhHnlDD9t76Iw1KtcDm7lAv/wp5Xee1sbKL6YvsbOcd+H4Bk5xoVmb9WiZNYKPVOn7VXUxnMTltj1z82wtdlF3t/qq1he9/R0k1e47Oz9ekcMkX7x4f2tXXqR17zyQx958zf23w8W+nzRelb1dVQeb4VJ/9k93/Fs0fieHetY6zsku99tEtB3MpyreGi9eemrpSEUyoF+5dED/GeFpD9z/GS/FoQ/V+tzC+yut9xz9WHRcxVUFvODbvja3ytcvNaaoHnVd1U2rFfRBg29r0mdaLDRvTEIQAACEIAABCAAAQhAAAIQgAAEIAABCEAAAhCAQG0IlFQ7atMSdSEQQwISByVWSrT7yImJeskr8Y8H97Uz9unl76yQ0H/97SD767PTbbkTY+VRqjLdXA5jCd6Za/O9d68Ky1t2r+EZoR4P6dHKOrZJ9Z6XEpDufWe+fXjDzqbc1rEweWQ/d+m4kEAsL9wbnLgoa+zcj+WFHG4pTRrbN7PW2p7Divq83YC29sdD+novXYnjR/9zkrVOa2rtWjazRS4vt8IeyySyXX/CIO/RHN5edd6fe0AfF7q8KG/0m85LXC+FAJdQL9E7CHU9z4loGlO8mIT5IFz0yXsUibjR7tsAtwHjr8cPsqufmObzpV/08BSfU7ury3m9cVOhrXB8grlUTutbTh9qEqYjWa4TpdVn2Ui3OWFYr/I9v0vXP3bnbibx85635pu8wi955Bc/5430LBU/C6pznPPkvvCQfqWr+8/H79bD1mQV2EMfLLBX3KYLveRRru+QcsEHj+TO7nt46l6RRXh9X164bDv75yuzvICrDRvj35wbul+kZzt0MQ7f1PZ7JnY3nTzELnv0F+9pL0FbL61V2mygDTsSoVNTGrt82h1CHvx6f/revbyHvvKdn3zb9/650lq23m06CDzlJYof5rzog3D4b3+/wj13W/z6pTVM5zu7Z3H20pxQpAp5i59avKlByGtSR/Vqy0ZtYPVDgBxb9cOdu0IgHgmwHsTjrNAnCNQPAdaD+uHOXSEQjwRYD+JxVugTBOqHAOtB/XDnrhCAQPUJ4NFdfWbUqCcC/zxtqJ2wW3drn17kCS3xunRY3/1GdbSXr9zeC8LyOlQZicgSlCQ4du/Q3P7l2gkXuTUcCU3/OnWo9SrOqRvuCR6r4XZwItT95430Yv22zsOyWXEe8kAY1X0lcEuUf/nK7UIid9Cfs/ftbY//abRJpJeAKE/ZBStzvbCZ3rypnbpnT3vmkrHWu2NRnu2gXnWPClOtfl5/wmC/GUD1JarKQ1git+6t0Oh3/25EdZuOWXmFc3/WeUfLlE94x0HtYnavA0d3speu2M7Pk0PhxXXlus504rDmUhsQtCnhZVcmeHYjdUbRBiQMy07ePbKQHKlecE7Pw21nDfObGzQnEqYDkbtnRgu77rhtXCSAgaHw1UG94Cj9Xf285fRt/TOjsWjDSBA9QZ7aiiRwz+9H+OcyqFf6qA0Qt5y2rY0/Z7gN7dnKJMYGFv5s65yezXMP7OOORaHXg3LxdKzt90ybdJ6/bJzfZBDkiFfOdm0Mkcgtrtp8EHjCB2P/82H97JELRvkIAMFzNdd95wKRe4wLHf/IhaNDIrfq3XbmMLv5lCGhXNy6zy8Li6JEqI0D3LP6wB9GmtaHwGpSJ6hbWzZBOxwhAAEIQAACEIAABCAAAQhAAAIQgAAEIAABCEAAAjUh0CgrK6uk62hNWkmAOunp5YcLToDu08VSBBSSucCJRBKOJOBEMonVylGtcL0SGyWqBeHCI5UPzkkwzi/YEhJ1g/OxPkq0l3iscMVtXH/7uFDb3Z0HZ3kewOH9kRen6q1xwtbArunei708LuH1avJeIZHVT3GSgNrTiZThYmZN2kyWOsplro0VeqW5XNjaONG5rZvDcp7RWI1b3uEKD16w+Vcb0jPdf0+qey9tYpi+JNvy3Ji2cZ7rinhQE5ND+RIXZWCuE/9Xbcj3XDq5thTVoCLhvyb3inWdaHzP5HE/03lY6/vZ03lXa/ONPL8rMt1Xmye06aCriwyg56p0+PnS9bVGzlue4yNZiHePjOaV8q5JneC+0WATtMURAhCAAAQgAAEIQAACEIAABCAAAQhAAAIQqDmBwsJCy83Ntbw8F1EyP98KCgqcU1RhzRusRc3GjRtbSkqKpaamWvPmzS0tLc1pHludo2rRNFXriEB2dnYd3almt0Horhk3akEAAhCAAAQgAAEIQAACEIAABCAAAQhAAAIQgAAEIAABCEAgLghs3rzZcnJyTMLkr8W5KJXeUhYc67qjQT+Co/ohx9SWLVta06ZbI0/Wdb+4X9UJxLvQzVNU9bmkJAQgAAEIQAACEEhoAuTYSujpo/MQiCoB1oOo4qQxCCQ0AdaDhJ4+Og+BqBJgPYgqThqDQEITYD1IvOnbsGGDuQjOXtBu1qyZNWnSxHtOy3taLwnMwbEuRidhW17kwVHv9dqyZUtIjG/VqpW1bt26LrrDPZKYAEJ3Ek8uQ4MABCAAAQhAAAIQgAAEIAABCEAAAhCAAAQgAAEIQAACEEhOAvLiXrt2rQ9RLg9pvSR06xiI3MFRYnddeXZL4C4tckvoVn/VBx0lzCu0ert27fDuTs7Hs05GRejyOsHMTSAAAQhAAAIQgAAEIAABCEAAAhCAAAQgAAEIQAACEIAABCAQHQKbNm0yed9LOFYebOXA1jEQtnWXcHG7rkTuYHQSumWB6K33gWe3hG7lEFf+cF3v0KGDF+hVBosvAoQuj6/5oDcQgAAEIAABCEAAAhCAAAQgAAEIQAACEIAABCAAAQhAAAIQSFgCEopXr17tReLU1FTTS0J3POW9DoT14CjYCqkeftS1jRs3esG+U6dOcdV/31F+xD2BxnHfQzoIAQhAAAIQgAAEIBAVAtrlG+TZikqDNAIBCCQsAdaDhJ06Og6BqBNgPYg6UhqEQMISYD1I2Kmj4xCIOgHWg6gjjXqDClcukbhFixb+JZE7EJGjfrMYNKi+BuK8+q6xaEwYBKpLAKG7usQoDwEIQAACEIAABCAAAQhAAAIQgAAEIAABCEAAAhCAAAQgAIF6ILBhwwZT2HKFKZdYHOTkDvecroduVeuW6muQT1xj0FiUr1tjwyBQHQLk6K4OLcpCAAIQgAAEIAABCEAAAhCAAAQgAAEIQAACEIAABCAAAQhAoB4IKGT58uXLvfd2q1atvNAt7+hEErnDsSk/95YtW3y+buWC1vvOnTsTwjwcUj2/j/cc3Xh01/MDwu0hAAEIQAACEIAABCAAAQhAAAIQgAAEIAABCEAAAhCAAAQgUBmBnJwcL2rLGzp4JarIrbEGnt3y6NZ49FljxCBQVQII3VUlRTkIQAACEIAABCCQ4ATIsZXgE0j3IRBFAqwHUYRJUxBIcAKsBwk+gXQfAlEkwHoQRZg0BYEEJ8B6EJ8TWFhYaPKulSiscOWNGyePxKexaEwam8aosWIQqAqB5PkWVGW0lIEABCAAAQhAAAIQgAAEIAABCEAAAhCAAAQgAAEIQAACEIBAghHIzc01hfpWqHJ5Pyeb0K0xaWwao8aKQaAqBJpWpRBlIAABCEAAAhCAAAQSn0BGRkbiD4IRQAACUSHAehAVjDQCgaQgwHqQFNPIICAQFQKsB1HBSCMQSAoCrAfxOY15eXm+YxK4k0nkDmiHj0tjTU9PDy5xhEC5BPDoLhcNFyAAAQhAAAIQgAAEIAABCEAAAhCAAAQgAAEIQAACEIAABCBQ/wTy8/N9DutAEE7k3NylaWos8ubW2PReY8UgUBUCCN1VoUQZCEAAAhCAAAQgkAQEyLGVBJPIECAQJQKsB1ECSTMQSAICrAdJMIkMAQJRIsB6ECWQNAOBJCDAehCfk1hQUOA7lqxCt8YlsVtCdzDW+JwJehVPBBC642k26AsEIAABCEAAAhCAAAQgAAEIQAACEIAABCAAAQhAAAIQgAAEShEoLCz0IrCEYInCyWTBmHSUaawYBKpCgBzdVaFEGQhAAAIQgAAEIJAEBMixlQSTyBAgECUCrAdRAkkzEEgCAqwHSTCJDAECUSLAehAlkDQDgSQgwHoQ35MYhPcOROH47m3Ve6fxJNuYqj56StaUQHJt+agpBepBAAIQgAAEIAABCEAAAhCAAAQgAAEIQAACEIAABCAAAQhAIM4JJLMgjNAd5w9fHHYPoTsOJ4UuQQACEIAABCAAgVgQIMdWLKjSJgQSkwDrQWLOG72GQCwIsB7EgiptQiAxCbAeJOa80WsIxIIA60EsqNImBCAQCwKELo8FVdpscAQ2btpi+QWF1tiF1mid1jC/Vhq/OMjatkxpcM8AA4YABCAAAQhAIPoE1q7P8Y22aN7Mmqfy+0X0CdMiBCAAAQhAAAIQgAAEIAABCEAAAhBIXAINU5FL3Pmi5zEg8NP8DfbaN5m+5dP37mk9M1pU+y53vTnPnvpssbVJS7FPb9yl2vUrqlD4q9knU1ZFLNKsaWPr3r65dW2Xas2bNYlYpq5OPvTBAnvwvQXWtEkj+/bfe9TVbWN6n5lLs23x6rwy9xjULd1Wbsi33PwttvPg9qHrmWvzbOribBvbv41/FkIXynmzOmuT/eiev0iW3ryJm9sW1sXNbZPGjSIVsey8zfbNrHX+WqsWTW27AW0jlgs/mbku36YuyvKnerlnfUDXluGXS7zP31xoX0xb489ltGpmI/q0LnG9og8LVubanMxcX2RMvzZJt/lhTmaOLVi50Y9Pz0P3Ds0rwlHm2qe/rLYt7sud4r4vuw3tUOZ6dU5syN1selbnLs+x2ctyLXNdnnVsnWo9XJ/6dErz7et7WdrCn79te7ayzm1TSxfhcxISiOccW8tWrrfJ0xZ46gN7dza9sIZNYEthoQ0+9CoP4erfHWp/OmX/hg0kyqOP5/Vg/pJVNmX2Yvt55mKbMS/TunZsY8MG9vCvIf26WrOU2P4zdsqsJbZw2WpP/ODdR0SZfMnm8vILbPbCFbZqbZb169nRenRub43L+d2vZE0+QSB6BOJ5PYjeKGkJAhCoCgHWg6pQKltm+eoN7neWZda3R0fr2WXr34nKlqz+mV9//dVmLVhu0137M+dn+t+N1Ervbh2sT/cM23HkABvQq1PEhtWnOYtW+mv77jS00t+hFmeusZ/c71+yHUf2t/Ztyv+bkS/Ej6QmwHqQ1NPL4CCQVARi+xeCpELFYJKVgAS5l75a6od32HadayR0x5JNgRMbL354SqW3kMh53kF9TaIiFh0CH/28yt78drnlOW/1levzrZvbVCDR+Q+O8+uTMu3L6WvssQtH28i+Rcz/9vxM+8Kde/zPY2xE78q9zqY5UbyyuZVAecjYznbO/r2dcFlyE0bL1Kb23IQlNnHmWnPBBOzBP4yycRWI3Zu3/GoX/XeKTVucZS2bN7XnLx1XIahUt5HijtfnOkE319qlp9j7f93Zb2SosFLxxX+/Osc+n7ra0lKb2Ic37FyVKglV5vVJy+3Rjxb6Pmv+9RxU1bRx5c9uHmTi+vHfarY5ptAJ5dpgc/fb8y2vOJpCpD50bdfcztq3lx25Q9cS8xf+/P3j1KF24OjI/zCO1CbnIBALArc//q49+uoE37T+qPLaXX+KxW1oEwIQiGMCmavW24U3PWWfTppebi+7ZLSxO68+yfbYbnC5ZSJdUNv3PPORPff2RNtUsNme/ve5tpP7w3Ake+bNr+yhlz6zlKZNbPHHt0UqEjpXnXZDldwb/aH62jtfts+/m2H6f3pgaS56wTnH7mkXnbq/KZIBBgEIFBHQZpD9z/m3KdLHoL5d7Z0HLgENBCDQQAlEez2QkPzOhJ/t9ifes5lug90OI/rbs7eeVynd/E0F9pe7XrV3Xd2lK4ucEFSpQ9t0233cIPvHRcda29ZplbZTUQEJ3Jf86xmb+NPccotpg9wRe4+xS04/sMxm4effmWR3Pf2Br/vza3+3Tu0rdmD47LuZdtE/nvblXxl/oe08KvLvSuV2hgsQgAAEIACBeiCA0F0P0LllYhF4+atlzqt3oxfAf7Nj13rtvMTJlk44DCyvYIvJm1M2afY6mzR+sv3p0H52xj69giIca0Hg3AP6mF4TnFfzHx/4yR6+YLR1KfZ6ldCtf0zc8cZcf37y3PX2rZuDmpoEz5QmjUPVN2zc7MVLidOKOPDmd8vtASdkh29kkLh9wwmD7eh/TvLe3X99doa9cPk4a1GOd/+978zzIrducvXRA6vkhXzEDl3sTjfGtdkFjsNq23NYRqiP5b1RWW0CkO0/qlO5/SmvfqKd/3Heenv/x5W238iOlXZdXty3u80DtbVZy3LsL89MD3nnqz1tTOjtPLjlyb02p8AWrdpoqzZssmUu0sCD7y+wQ8Z1dkL31vWjtn2gfmISUI4tWbztzNYfiV754LsQ1K9/nGPzFq/0HhGhk7yBAASiSiDe1oPXP/nBLr3lWVu3oSgiTCP3i448lSRoZbo/Hk+bu8wL1BKWf3vJvXb2MXvYdeceZqnNKt5cKM+k8U99YE+/+bWvH0AsdL9jlWeBwFxRuPyatBvc7/0vp9jpVz9km7cU+lMtW6RaO+cxtWzFOsvN22R3uD+0v/7xZHvvocusVcvqRY0J7sERAtUhEG/rQaS+//nmp23J8rX+kiIhYBCAQGwINKT1QBvN/uf+f3v74++53zOWhoBWZY3R7yP6f3kQkSpU2b1ZvS7b/9vmh+kL7Yl//K6M+Bxetrz3imx05xPv238ee7fE7y+dO7S2bfp08ZvhFAFnwdLVFvxbauy2fWp0r/L6wHkIJMJ6wCxBAAIQEAGEbp6DBk9AYYOfvnis59C3c9mdlhIYv5uzznbYpp3Vt9B9hgutfvZ+vUvMmTw5P5+6xguuEuTHvzXPh5ge27/yMNYlGuJDtQnsPTzDvpqx1nsuP/rRIjt65272tPOwrYndduYwG1XsGR7UX+fEyv85Qf1e57Gr/OdXPD7VXrhsXIkw4Ao3faUTra99aprfkCHh/cqjBgZNhI4S4h/5cJH/fNCYzl70DF2s4M1hThy9yz1T+gfg/7N3HvBNVV8cPwKlpS2FQtml7L0RcIEIiAsVxPEHBPdCFDe4UHEvXLhQBCcoiOIWXCggIjJkQ5mFUvbooGz/53fTF17SJE3bpCTt7/hJ88Z99937vS+XmN8953yr3u3+CN3TF203YblRbe9O1X3UXnxOYTFAN10E4ClEuL2Xn/+5RTZsd/yAbz+en+0sDZk/ZMxi2a5RBmCNNPz8iCuaSMs6ceIe6XRZSoYgrcD57Yv/goP8MGTZ0CPw/R+LZV9mthF6slXkwY9LE7+fKwhXTSMBEij+BP5cmCw3jBhnOgqB+7YBPUyoervIC1H45znLjJfRbvXofHfyDDly5Kg8e/flHgFhscxrH/8kk6fNk8NaDoZFinbvaY8X6kFL4PYkohemXtwPXmh3qGCH/tSqFi+vPnCldDm5sWkKfqh+69Pf5Jl3v5V12v4HXp4srz88yJzjHxIoyQTGfzlTftLPP40ESIAEAjEf4N/gKdP/0e8J0036EIuqv98TIEL3HTpaQ4JvN5f+7/xOcuWFp0vrxomySiO2fP3rQnlj4i9m4e6Fg1+WeZMflbgY1wh91j29vY/9/Hd5dux35nQZdYq4fWBPGdyvu1SIda0HC+Q+/Gq2zPh7pVx7SRdv1fE4CZAACZAACRRrAsfdB4t1N9k5EvBOoGJMhDTX/LR4efOE9X71iT+D3Nw921aRV65vacJqW4LkiW9Z8W8Bnp2ru9VWz9pVmo86S/p1rhXQTqP+q86qLff0bmDqRfh0K2e2/UYXqhjdo7XDmxihzLEww24QRh+esEKOaTguhF9/6PLcQri9vH27SoVIZx7yPzSvtBVBwF7GfRvh3mFJVcpJuxISSh/e02Dvy7I0p/rb0zaYIvgf6ILamz+sd4rcA85MlAn3nGwWt3iqskVSecEiCnjW00gABODJHWre3GgXPC1hl559spzfxZEPd9KPc3XRjMPb0ZzkHxIggYASCJX5AN9dEcIbhtzbHz93szx8y8W5PJnxI+95nVvJL+OHS4uGju9c+GF3pXp6u9uiFSlyxpVPmbkFIjfySz5w44Xyhk00RmQcb3Zc6HZdF17YenE/hEaFpxds9IMDnSI39iGs36khy/udfwp25Yuf5gsW/9BIINgEQmU+8NRPhPl/7I2p5pT12fRUjsdIgAQCQ6AkzAfXPfyepkr52Clyn9WpqUmb1LpxbQPR13cEFPjmt0VOkfv6S8/UlCoDNdx5feNl3bZpkjxya28Zedslpq69Gftl/BezzLa/fxAG/bmx35viSNnyg6ZquP+GXrlEbhRAypNb/tfNhFrHdyUaCQSSQCjPB4HsJ+siARIIfwL8FzD8x5A9CGECECaRjxehjTM0FHUwraF6dSJsMWxVquPHM0/32515SODdi1DLizekC7yG82PoB3JCI1T6fhVQC2K4J+pAeOudGfn78Q6hn9do2Gbkz0b4ZuwXxA7rCt4lG9PldxVvU3Zk++Xd4+k+g85KlFZ1ystQDRkfHRWcsNCWiI37exvbhy9vLJViy4pq2YIQ5vaczc99kSypuw4YL6anBzaTWA2Bnx/rk+OVfUjzxU9Tb21fBsF3sXKFXezDmxvtA398PnAN2u2PHdQ2YFEBroPwjmfA32sh+C/flCE/67OP53erhvQurCFnuxWy/J3pG31+zt/7OcWEgI+LLiOIBlAQW6mf7YkzHYJ6Xf28YxGEPeR9QerkNSRwogkg/O9MzQUHu/y8TgKPCFjajn3GM8Hs5PMPQgkiV968peuNp3g+L5fDmhpkwfKNMn32UuNVmR/BHR4iEN7gpY4QiNg/EVaYPkB4hNcqGM5asNqEikXuQl9m7/eyNamGoa/y9nO4H/IPQgDEfWkli8DH3/wpeGZgV/fpLGef1twngJpVKspz91xhyuCz+fBrU3KVb9ssSdo0rS0I7/nYkD4y//ORRkAu7+YFlevCnANRkWXNVpRbWPTC1otKF692RP+BqH1qW8dixpzbOt/wgzsM/bPYOE9ygwRKEIFDh4/ILSM/MJFe8Pm7uFu7EtR7dpUESMBOIJDzwdW9zxBEkMECumnv3CufjbpVTm3j+d9kexus7dGf/GQ24V39qIrangzic6M61cypdzQKDaK2+GsPvzpFsrIdEdyw+M8S4P29nuVIgARIgARIoKQRyJ/aUdLosL8hReA6zT+9QAVaeIl+/aDDyyG/DUQI5rGaqxZ5rn978gwpqzltf1PB9K5xS01Vk4d1NGGAEQL8wifnulQPYbbtXTOcx8ZrvmZv3qof/75Z8LILaaX0S/TAroky5IJ6EhkRnDUm8eoBDNu33/ULNATKKZprfNwvKQLx3W4QyRCS/dbz67qExLaXwTbE8ccnrZL12/Y7T8ErtaV6jD47yPcPktYFs1XYfnZKshE2rWN4x5g+obmm27iF7raXQa7hJyevNuI4+mMZxvD0ppXkocsaCbyP3Q3CfJcHZxkR+N0hbczYPzxhpSxRkR+iqWUQDZHvunXdOOuQX++IAvDqDa1M2fyK9n7dQAtBGLVCaLmPrVUHcnw/8r/Gcud7Sw1fhDAfriHMf1m8Q77WHN+wmzTsvXt4dOt6X+9dW1Y2zwYWKCA3+eUaot2bIdQ/DM/7xR1zhy3fuGO/PDFptSxYu894mFv1QHy/W0XbvvosejKEbv/wt03mBcHablV13PEMWQbxeczgNtauEcTf+nGDMz+584RudNbUBXfqIgUsFCmoYZHDjKW7zOfuXRW70Q93w1zwic4JMKQfKGj48qlz05yLMu68qL6J4uB+L+6TgC8CoZhj69Mf5uqClf/MD0HwgICwA88FiNUT1dO7x6ne/42BF+h7U36XQRefIc+r8PXmxF/lvS/+EIjnlmH+xA9Nw6/v5QxHbJ1DuPTG5w+XhPjy8sWrt0lsdJTc9tTHMn/ZBpcfoxomVTXhhTu0rGddmut92650GfbiZ/Lr3BUuefTgodrtlGamfeiXu0EMP+vqZ83h95++wenR7l7OhD1U4b5bp2bGY8M6H8g+wMv0If1hDQI3wiDarWn9GvKgesSeqz8I2i09K1sefX2qfK7hofEDpGURZUoLfkR8VEVGMPBk+MHvkdFfmtDS1o95KAfvW4RmHKLhq2nBIxAq88G7GpoTBo+kOwf19KvDHfWz2PO0FiaUMRbKrFqfZnJ52y8e+8R1klAxNs8c3vZrrO3oSMd36siyuZ/dwtSL+uPjos1tjv13zOtiPSz+sKyS9oFGAsEmECrzgXs/nxrzjVnsUU7nhzdHXCWvT/jFvQj3SYAEAkygJMwH+P+LPyc8LPUTHZHx8oNwaXKq4AXr3aO9z+8Z/S44RZ5462uTtuSXv1bIBWc6Ilf5ut8eTc/y3e//miJtmtSWy87p4Kt4kZ3769+10vu2V/2+3/qfXjTf7fy+gAVDkkCozgchCYuNIgESOKEEgqO2ndAu8ebFlUC3HA9IeN/aBWSrv1v3HpQej/xpXi9/s9Y67PL+d/Iesw9hFAJpMOz179bLi1PXmDZCgKudUM6Ifggb/eGMTfL05w6vtWDcG56usHrVXEU75POFVy9EbgizzRLLS3sNKZ1QvqzAs3nS7FR58OMVXn9s++SPzXLDG4ucIjfqqKfCcGkVM+EVftUrCyR5i+Pe3vr19OfJJq8wvHcjlX3TWrHSWnMKR+uiA4zpta8vkh8WbPd4+awVu+XS5+YZL16I3Lge+dSxYAD78O699Pl5xjvbYwV6EJ7s0xftkGtHL5J/1JsXVr96jNO7GcLj9doGtM/dWtQuL6/f1FogJls25Px60r9LLWvXvFdQQRrlwCaQhsUF1g+e9d3G1n4f5M+2vKg/1TDa0xZuN6IyymARwU3n1LEX93sbiyF6nexYiYzx9sTIquz7HKH7tCbxguffbhDJr3j+Hyf/OlWiBbnk4YmeqWG9H/9slX4+ku2XmG30HQI+xGqI3Kc1qSRXa756hO3Gs4xc1RhTvLAYZpG+LBszbYMMHbvEiNzIn42x6diwovlcosys5btksH4+8hvZwKof7/iMX9HZIf6DO7zn3W20LrLBwopalaMKFeLeWmiCxTr+5Et3bwf3SSDUCEDg/lRzccP+lxOqt3SpUvqDTkdz7MfZSwS5eH0Z5ojfVFx+7r3vZeSbU43IXaNKBalbK8G5SAgC+P0vTfZaDXLmfqW59C7WH2+QKxjWuG51Zy69NSnbpc/Q17x6G//y13I586qnjUcyxF54asKDAyFWsQ/huOtVzxgPca+NKOSJwvYBAn2XQU/Llz/PNyI3FgiAIXIIw+MFXupj1BvFbkuSN0vXQc/IhG/nmH6C++ltG5rrEC567JQ/5IKbX3IRwK3r4bF/wS0vyftTZzk9VpJqVJaqleLMmEPc8DVmVj18D28CiARgefHDixmLTvy1y851zBMov1ojArhbrarxPn98di9v32+QVE0u0VQK55zR0n7YbBemXlRgeWsj6sJsjZjgyfB5hOEzUZAf4T3VyWMkEG4Efp+3UsZMmmGa/cTtfaVB7arh1gW2lwRIIEAEgjEfFPTf101bdzl7dbaPBbkodPapLZxlU9KOX+c86GHD/p2mb88O5nu4h2I8RAIkQAIkQAIkYCOQe4m67SQ3SSCUCEDUGfWVQ8Ces2qP8UK2t+9X9VzdlRMGe5oKpndd5OpVCYFsWUqGucQSze3X27cTK5eT+aO6mkM3vfmvyXncqVG8vHXL8dWX8Bp1N3jbjv15o3RuVklGXNFEqlV0CH0Q4e8dv0yWpqSrR+w2uUrzOjdQkTWQ9sGvm5xi3ZnqpWo33O/g4WNyy3l1jUiov1cbg7PIuF82CsR5hBGfrmGpz23n+gMChDVwh5AAj+knBzSVjsoC3T9y9D/5UcXUp9TTGmKzN0O9ENNhEGLv7d3QeCljH3mLH9VQ2wgnPUoXCJyl3sP2XOkQIB9SER5sIYiO7N9EztCFCpaH8xz1tH9UPbThTf3wJyvkqwc7mXKo293emb5BhfUy8uSVzeT89lWd3rBT5mwxgjBE/9HK4vmrXb0HIXBjTO2G3MfuBkHYvZx7mfzuI1IsvLNh6PMZbu1wr2/4JQ3l72RHWO7hHy43p2PUW/pp7TOuL6j1PqW6YMEDDIL1rSr0uxuebyxagKG83bbsPiBPqYgNsbeVLnCA9zwWK8DwHL7/a4q8pv2c/Geq9NFrm+viAssmaKhuRFSAlzhy0Z/Z4vjzDT5v/rhe4EldvlwZmfpAJ6msCzgsu/S0mmaBAxYl4NmzL3BB+PJb3vrXLAB5Q4XohzT8e0ENiwjABTnMR3+3Tp696vgztGJzhlgLAG7vVd+lDfm937qciAq1dI6ikUBBCCDHVijZrAUa5UO9rzE/XWrzVkD48tcn/GzCX0+ZPk9uvPwsn81GHS+9/6Px/n5xWD9BaGNY6vY9cv3D42Thio3ymeb8HtyvWy6vT6vilz6Yph7dkfL6w4OMwGXluPvo6z/l3hc+NW155t1v5Z2R11qXmHd4Xdz6xIeyN32/EeleeWCAdFcPbgj28E7/fd4quePpT2T77nS57cmPjPdIfsQ8l5vlsVOYPgx+/APTh5hykSY/8oBepzo94OFtDQ5dOzZxtgAC5VD1fkcOQYSHHjW8v/GwtQpAqLvp0fECMXzcFzONV711Du9YlGB5wwy86HSTyxDhH2EYt7uenSjIv0wLHoFQmA/woy8WRcAg6ubH7OXX6mKUQBrybOIVDOvQop4R7NZu0v9feW6ijHnsGoGHOgyfq7c/+1U+13kP1l89wWgkUBQEQmE+sPcTi9xu139jsCAOkUQGXXy6/TS3SYAEgkiA84FvuKnbHY4TKFWtcu5oTfar8R3ZMny/9ceSNzoi8qFsnZr5+27kT/0FLYPQ7qkzXvF6+SyNsDNw+Bjzva5393ZSLic6jtcLeCIsCITafBAW0NhIEiCBE0IgOC6tJ6QrvGlxJwCvSUschujlbr8sPi60QliGuGS3BWv3mnzOEKg7N8v7yyLK2cVsiMPWMftx+z2wDRFv9I2tnSI3jlVXwfuhyxth04RrRhjwgtg+FdEQVt16IV8vQlMj9Por3zoWATRRT+nLTnMN/9xFhe8P72xvQnxbIjfur12Uq86qbbyqsb80ZyEAti17TUU7iNzo87jb2sopjR0iN87DQ/bCDtUEeZ+9GfJ4P//lGnMaIvDIfk2dIjcOQoQdqaJnRQ27DrHaCrNt1QfxEyI3RJD39P7oiyXY4h2i9zgNI4/2IUz5y187RGHrevs7RNHnVIBEm+1jCDG0a454iufkRBi8kq1xhcc0PKe/0pDjA16aLzPV6xh2xRk18wyxDZ5P6GIE+zgjrDs8iQtjjWvGGu9p1IHw5GDpbt/9s80cqhAdkcvb+FmNKIC83Fgs8fpNrZwiNy7QoZPreiSZ5xP1jtcQ+3b7a5UjBDEEbrvIjTLo5+Dz6hlve4z/1LnH/6cQ5xPiysqU4R3lMg23bhe5cQ6e3R0bOcQwT88+yvhr6DNCksOQxxyiv2VYKIJ+tUyKk3Pbui4kscr4845FIVbqAcyHNBIoDgQmaGhyWOf2jZ3iNPbhTY0w5jCrjNnx8gc/hLdvXkc+ef5ml3rgefn8vVeYq/Bv2dzFvv6N+M8ITperl6glcuNC/LhueXXOWeT4t9bejCfe/toIxBC2p44easRebMPwDtH7qzfuMHUizPjjb31lvzyg2+AA0Sy/fXhSvach1MMmvHCLXNe3i1PkxjGI3wj/3qy+I3oFjr07eYYsX7vF9BGhnBFG2m7o99CBPc2hVz+abj9lxO+pvywwx/qpJ/8oXZxgidw4iHH79MXB0qpRost13Cl+BNbYPLHr1MzfQhz7j7/I8R4uhrD+34+5W85o30hSt+0RpCVof9mjcu6NL0qzXg+YEKf4jovc4ndfc164dIvtJIGAErjr2QmClCBVKpWXl3UhFY0ESKDkEgi1+SB1m+P3CYwI5ihfVlHTlVj/X7Flm3+/Na3ecPw7DaIrBdJ6XPu8tO07wudr5BtTvd4SffH0wve5Gx8Zb0RuLBTEwmFEhKKRAAmQAAmQQFERoEd3UZHmfQJCAJ7YCM89V0OQQziyvjchLDXEY4hNjWrGmBDGyJmLsMaWWeI4QiUj53Gw7DbNwW21y36PprXKm5Db8GjdpGJ1QewjDX2OlzdDSOdnBuXPcxfiH7yEf9Kw3mvSXMPDIi8ycpjDeqk47E1cg7c9chy7X4/rlmxMF+TXhsGj3BMbhGHGuEC0T7a1AaIEPOBhF6gHtuUBbA7Y/iA/80WaDxr5i+E5i1zV8K52N+Sn9uZxjdDevy/bZcR29NvuVe5eTzD2h33g8L72Vvc13ZNkaK963k67HC+rCxDwPxUQPAJp8LTGAhKE5l6wbq8ZM6v+ozpW8O6HnadjZReVEV4e4edhV55Zy3xOzY7bHyxiQGQB+zOAIlYo8EQvYj2E8hrxUbIn87CWzd9nq7vOKX9phIh1Oq9oF4zo7tYsv3fhNf5ZTuhyiNvjdQEGnikrVD5yd3t6/v29wR6NbmAZFoZ4MkQnmDInzdMpGXRWokYyqObxHA+WHAKhlGMLoq+Vfw4e3O52xXmdZNHKFCOm/rtqkyBHnS97QPNHe/pBBWIpQokjH/SG1OOL4tzr6tSqvtd84PC2nD57qfHKRu5q5BKGwWN70rS/zXbfniebcOVmx+0PQiOiPxDtp0z/R0bd118iIkq7lSr8bkH6AA/SzzRPOgzeF/DW8Me+/2OxKYYwzLivJ+t5egtBCHJ45sGjHWHJYV/+NN/8GwUxz5uQh3NDNV8zfjSjBYdAKMwHCLlvmZW72trP671C+WhnkW27CraI1FlBEW/gM2FFnsCtIXjjZVmcRjfA1zjMW5i/aCQQbAKhMB9YfUQEkR815QfslfuvlMrMU2+h4TsJFAkBzge+Me/ck+ksYP8u4jxo28D/m+DfdPy7v3Pv8e88tiK5NnfvO15/pQqxuc7jwDk3vODxOBanfqkLb70Zvo8H2rbu3CcD7ntb0rOypWFSVfnwmZukbETwfnMNdPtZn28CoTQf+G4pz5IACZR0AvyXp6Q/AWHW/24qqI79aaMRtFZvyRR4L8NmLNllPKW7athr5GZsk+4AAEAASURBVH2GsASBdrAKq5YhnDMsr7DlVvmCvjdN9PxFFAJXvIZURn7xfVlHClq9x+t6tK5iRKw2dSvkKaTh/qkaRhph3iHswbLV6xqWnn1cSMO+PRczcnp7M/QN3D0J3VbecHh/b91zUD1SPYsMEENhVuhrs62ezQgnDoMQ7stOblDBCN0QXDdu1y/YKry7mz0ctvs5e7hreM4XtdDt3h5rH17CF3WsJshn7Y/Bg/6hT1Y6c3rjGoQMb103ThCSvzAGkRQCLsbqW/Xeto/JHPW6htAM660hwu2G/OdYtAA7ou/W4gl7GWzDqx0Gz3aUh8gBa6oLVtZrHcs2ef4fQ6Ql2KjnYQ08jLs5oX8QBh91b9OID4c17D5s805HPm0sQDmkuTKjNP98QQ2LK+64sL5g0QIW3mDxCMKqwzDv+PoM+XNPiPn4HCFlAD7HnmzHvkOy3AunXRmun29P1/MYCRQlAeSChoiDH2QuOLNNrlv31fy4j77xpQkZPlEF4ryE7taNPQvh+IEpIT7WiEh70l0XdNlv6qt+u7cG6rCE7vWbd5r2oR7kpvZlp+l5CN0QlhGyuGl91+grvq7191xB+gDx3wodDc96f231BkcEDfzA98NMh+jtfm3mfse8juPrNu1wCt3rNu8wRWskVPQZkrFjS88Cuvt9uB++BOyeSv6G9LR6m6Zh8y2rkrOIwtoP5fcFyzdKv3veFCz2qaifn6v7nCEtGibqdjkN279Xfp6zTLCQBOH9f/5rmXzy3M1SLmdxTSj3i20jgUAQWKNpCEaM/sJUhegiZ5/WPBDVsg4SIIEwJBCq84F98c2+jP0m9ZE3vHA+SNd/72H267yVx3F77nAsgrOHP7euwyJgT1Y+JsrTYeexl+8fYL57OA942Jg5f5VJO+ThVK5D+K5/5bC3TdohpGaa8MJggRc7jQRIgARIgASKmgCF7qImzvsVigCEyqoa+hiC2F8avtwSuuEJDDtbBV/kTn5ahT0I4cgLXLNSlBG4ktMcqyKRAzpYhrDR8Cr3Zg7ZztvZvI9DuL/+7DomBPui9fvkHs37nanhjOHFin5DcPZmEN3Gax5kbyKYp+sgGFsGjr6suopwngw5vmEQ5+59f5mnIi7HIFRbZonk2M8r9LY9ZzGu8yR0++qDD3RWc4L6jrDsWKhwQMVWhG+3wr2na9h2f0VuNPAFzXMOMReiK7z7H9b85Qh5/cBHK+T9oY4Q7wXtCCIhQLCdpp7beJ7u79tIIiMcnvNW2HKEOHdfUGA9A7gv8sHnZeog6WLntK0iPyzYZsRj9O8yDTUP7348Kos37JOxP6cIxG4sTnDPT4+K8My/ozm8/9AQ8Jbg7nKDAO6co6HJP56xWRZrJAPkjIeADnH6zosKL9Yg3D6iKoCnt6gQYGV/9g8ePqYLH1YEsIesKtwJhFKOLYjXMIjIr3/ys0e0VSqWNzmgv/jpHxl5Wx+vno34UcfXjyqePL3db1i7RiX3Q859b9evWn88gkJSHjn07PmEV+p1wRC6C9IHex7Aeup57o/t2J0he/WHPRjGBq+87GjOwjWUg9AP89VenMcPewjzbAnxOEYLHIFQmA8aJB2PNJKS5oj+4m8PU7Y4UrugfI0E7wsy/a2vKMrhe8gdz3xiRO5a1eLlp7H35frhe0CvU+Xr3xaaaAazFyTLO5om4I5B5xRF83iPEkwgFOYDzPWDR34g2Ro5pVGdavLorX1K8Iiw6yRw4ghwPvDNvlbV404Y+E6Mf8+9GVIDYZErzB7JxVt5HLd/N9qQusOkZ3Iv/96T17kc+uyHv030KZeDHnaweMiKsOThtDlkfcf3dt46jn7dMGKcLE1ONQvysDDPnlbGKsf38CYQCvNBeBNk60mABIqKAIXuoiLN+wSEAIRcCNWTZm8RhCK/ulttI/TCWxsi86lN4k3I5HbqfTxfcy3PWLpTBpyZKPP0PML/QRiHV2SwrEyOB2qw6ofQBdEML+TKRohueI8iV/cr36yT+/p49ib7/M8t8uTk1aZZEOLBB57nVnhv5ICGcO5u/8lx0dnbj/zWNd7CZFtCaLSGJ0du7LwMQmmwzJ6XO1j3KGi91tjGli5jnll4QeM5xwsh6f2JRABP6S//cogug8+vK2e3qWLymz8xabUJIf/mD+vl9l6FE1zhrQ2hGwssftPP13ntqgq8yH/TVAEwd29uHLOeAWxfcHI1iY3y7TUdqeF8LW9uXIO+I5f8hxq2/5PfN5sXxH8I+MjrDgO/kf2b5AqvD5H7xjcWGSE8UsP0t9QQ9W3Uux3zBWzdtiyxRHpzIAB/7tEQ5Ve/ttCI3KgO+cHzs1jBVxPqVY02QjcW8cCz3h4iHtfVrx5jXlYdGBsaCYQigRXrtpiw5GgbPIpHvf+jz2bC8xEejpeol7cnK+0hXYWncr6OlS7te27ydW1RnDt0OO9oMAXpw8FDx+s95r7SyEvHoiKPL+pDnuFGNrHSyyVSr/ZxEd36zqCJNrwVN8fxPcQq67MgT4YtASxmwEKVjKwDsnr91nz1Y1VOVAFchFCZ4WDzlq4XKxrCsOsvyCVyW324uFs7eb/9LIHQ/fE3cyh0W2D4XqwJvDDuB1m82uGl2LVDE/lCI7+427qchVJ7M7JMlBScb16/prRtluRelPskQAJhTCCU54OaVY8L2zv2+A4Fbg8Vbr/O19BgoY9l8Gr3ZBd2bety+J+lG1z2i2Lnvhc/k9/+XqG/xZSSMY9ezXm4KKDzHiRAAiRAAl4JUOj2ioYnQpUA8kFD/FugoYEh9PyhOXAR3vrsNglO0QcCH4RuCH8QupHTG+aPWBiq/fbULniP/rp4p8mNPOGPzSqIxmsOalePdXh0PvtFsrkcYuFdF+fOE5y6O9uj0G0PdZ2mwpovg/Dmyay82ge0Hff0bugienoqbz/WQEU7y0ye5kbWXu53e25m+3W5S4bHEYzTHM0djfDxj326ynhJV6sY6bXxCEU/8rNV5jzCyF+ji0Bgl6r388zlu82ij/G/bNLFIJWkY8PjK5BNoXz8wfVoB8J/fztvqxG6f9XP2QHNa44FGBCy3c16BnD8Ys2ljgUp+THk7f4hJ/83hNzNymTjDocnISI8dND+3HJuXUGudneDBzi8vZGffczgNrmeP3iKB1roRr53LACYoXNTtHqZo22BMiwEAW9ESIDof20P/qgXKLYlpZ5QybGFEN6w+AoxclbHpj7xI4wvRDBc403o9llBEE82qXc8/LjxLm3v/WYpace9T5varrOLvb6iTmzamj9vV+8tcT3TwCYQrtdFB107up73tAdhEgLltl3p0qFFPXnwpgs9FfN6rG6tKpK8cZts2ua7T1t37HN6wXitjCcKTCBU5oPWTWobQXfOv2tk4YqN0q5ZnTz7BC8ieDrDkAfygq650x+YkyH2Z93m4z9YN29Q02frmjeoZbhs1s8JPF0R3YBGAsEiEArzwfxlG5zdGzvlD+e2p400/ffhrmcnmFND+vegwOIJEo+RQAEJcD7wDS6x+vEoUL/OXSE9T2/p9YLf/l7pPJdY3b/fQRro4tDIshEmxdOHX8+Wwf26m0WBzopCYOMlXaQ84ds5piVP3nGpnNu5VQi0ik0IBoFQmA+C0S/WSQIkUPwIUOgufmNa7HvUsVFF440Jb85/N6TLLyr0wpCn2rLu6gH6/JfJRgxP13zLf1tCt4rk+TXLY9IeUju/dQSz/AOXNZJ/VNTfmX5IHpmwSiYN6yAJmgvcsqUp6UYUw/6Arokew5tvyAkvbl1jvduFbrC+2C33slUOP8xj4YEnq6seqDCUgdc4PNH9tSQN0wyvcyxkwMKFS049Lii41zF/reP+8OytUzW34OlePtT3EYb7iQFN5brRi4xXNsJPv3NrW/EWNOBRFcORgxre009c2dTFI/qxfk3ksufSjffzQx+vkEn3dZCKMce98fLDAve/SMXqsT9tlD9ViIdHtSUUI2x4fGzuevEcQQSHOItnNT9CN8KTQ+jfoekKEP77mu5J5nlAnvsY9Qz3lUsdC2GWpWSY7sGr2u5ZbvXZHlbdOhaI92evah6IanLV0f/MWvLprFQz1hgDfCbt+eVzXcADJBCCBCDYfD5tnmnZwAtPk4dvudhnK+9/abKM/3KmzFqwWjar2Gv/ccnnhUVwsl5igkRoFIrDmnbiz0VrZID2x5vN0fOwMvrvWoPax71Pq6pgbJnd68M6hneI3Lv3ZdkPBWzbngdwhv4Yd02fzn7V3VC9TSB0W/3y66KcQnVzwrynaT7iLZpn2Vsox5k65rTiT+CBGy+UCwe/bDr69DvfyuSXh+TZ6U+//0vW5+R6P09/XEWu63Awe7jQ7bsc31G8tduaD+LjYihye4PE48WKQNN61Y2w46tTWJC1c0+GCZPbsmEtUzSvNBi+6uM5EiCB0CQQyvNB68aJJr0CFm0i8sTjt/U1/z/gieSn3881h5Fiqcep/v1GAJH7zkE95bn3vheERn/lw+kyYrDv/1/ydO9gHZv049+mbaj/1v7d5bq+XYJ1K9ZLAiRAAiRAAn4TKOV3SRYkgRAhAOGzczPHCsoZ6tk4W709o1QUtI6hmfA4bZUUZ3JZT9aw3Sk7sk3Iciund366Uj3e4UWbtsezx3J+6gpGWYQif6yfwxtud+YhkxcYYdotyzxwPHSx3evZOr9ic4Ys9BC2HOeRk7lTI4cw/Y16725VL15P9rWeg+exJ2up3sWWYP6ietdC7PTXEL76oo4OD+HvF2w3IZs9XYvxRftg8Ci2QrJ7KhtOx+CFfFWOZ/Y/a/bKeypsejI847M0/Dzsjgvr5wqTDVF7pIrmMOS3h3BcGLPCk2Pxwke/bXJGTOh9iueFCFh80LONQ9T5WL2QvT0rntpkD09u5YHH+CbElfUpcqOuw/qsQeyGeXr2s9UL/cu5jufGFAqDP/i8IzQ6DJ7qQ8YsFnyGaSTgLwHk2DrRebamzV7iFG2vOK9Tnk2//FyHizHmnE9/cPxYlOdFRVQAofquONfRhy9+mm+8lD3dep0KcvhRCHbpOR1cfgyrpF7tcTGOBVp/L1nv6XIZNf5Hj8cDcTCmXKRY4Q9/mLnYeJD6U2/fnDDyfy9ZJ1N/WeDPJc4yF57lCLd4VEOlv6o/3nkyhGrHD3u04BEIhfkAvevYsp75XGD7j39WyT3PfyoHDh7GrkdDTvhHRn9pzsVGR8r9N/byWC4UD7a3eatPmuaYEzy1c+vOfYYFztmv8VSWx0ggEARCYT546s7L5Nu37vL5OucMh+dk3ZoJznLXXkKRJRDPAOsgAYtAcZkPEE1pSfJm88rK9vxbltXn/Lwjrd+QAT3MJcjB/cy733q8/IOpswTpmmDX9T1T8J3bX7v9yp7OtCxjJv0mL47/QfxJY+Rv/QUtN3P+arn7uYnm8t7d28kjg3sXtCpeFyYEQmE+CBNUbCYJkMAJJkCh+wQPAG9fMAIIXw6DwIeQyRC5IXbbrYeGL4eN+9khDhY0bLkVBhuhs8dM22C8a+33CYVt9L/vaQ6R8S/1sv1QxUfLIO4jtzns/V83iT3EOLyk7x63TDNkOgrAK9wukuOa23rVw5sRDK8bvdB4bltlICJ+OjPVmf/bFHT7g7zI91/qyB2enJalHsoLBV7mVh0ovm//YXn9+/Uy/pcUt6tFhqpwC3EPAsf1ry/SMNy7zDYK4hgWOqBOeNyXL1dGQ7PXz1VHOB+49fy60rCGI4T72/r8LVbPershhPeor9aaQwjh3b9Lov20c/uMppX0nMPrAbnrJ81OdZ7L70Zt9bQ/uYEj/PlHMzabcUAUAftiE/c67+nTwERiwOf1Bs2ZjTzf9igJ8NqfOjdNHlSPc/uzgTE9JWexxbNTkgWe7e/9nKLPsuP1iYbsR11rt+b2dIzRvPBoK2yqCtrI120ZFq7c/u4S2aXPvGU7bNvWsVB8h0e9FX5+ZWqmXPnyAnlG2SCkOTjgcwnO63QbYd/9sU26WASfS1+vrSG62Mef/rFMaBGYmBO2vI2GK25ct3qejTu5RV2nBzS8IkItZ/MI9UiHlwZE2z63vyY/aah1bMPwjpCGvYe8akJwV4gt5/EHobNPb2HKf6WCsV00xo9yD786RSaq9yp+VAuWPTqktwn/jPoHDHtbEDI2+8Dx+TFz/0F569NfBaGlLbtSvdfbN69jdu945hN5+YNpYv8REf9Gwwt/wH1vOxc2WNee2qaBdOvUzOy+rz8CPvzaFyY8vXUeCwMuVmaWx651nO/Fl8CIW3o781V//M2fcv7No+SzH/6W5Wu3mLDdqdv2yLRZS+T2pz6WwY9/6HzWRg3r75wfwoEO0jVYi3fweUd+S8tz22q/iQ6hn5s9GsUBiz5vuKyrdYrvJEACJEACJEACfhJ49PUv5ezrnjcvpEYJpF12TkeplZOr+42Jv8jwUZOMoI7v/vD0hjA9XKNSwaKjysoNl56Zr9sjYtRz91xhvgcgGhZylne75ln56Os/zfdxfHfA/xMhutK8pesF352DbSvXpcl1D71nvpe1apQoj9/eV/ZlZAvEfk8v/L8AjQRIgARIgASKigBDlxcVad4noAS6NK9kQiFb3pr2sOXWjc7WUOYvf73WeD3i2FktK1un8vXeV8Nlv6di+Z7Mw/LWjxvMCx6lY4e0EeTiDRW7V/Nfz129Rz1XD8jo79cJQrw3r11eqqt3++Uathl5zSES41VPw4nv0TDXCHUNr+0xt7YxnqHIu9z9kdky7vZ2pgz6hnzP15+dZMRFiOQQlaNVQKymuZE37co2HtoIT961RWX5wCaw27kgbzhCTkOAX7wxXQaqMIeFCTUrRck+bQPyS8Mgil+koZjtodfhjfzUwGaCkNvwWIc4iXI1K0cZ0R45yGHoxxMDmkml2ONh282JMP+D0PlPXdlMxcz5hvX9Hy03ocdjo8oYoRjCMERNiLqP92/qXNTgqdt3at7vv5P3GjF01NS10r5+RaeI7qm8r2N9Tqluwskfy1Gle6nnPTy3vRnG9LH/NVFv8pUmv/fwD5eb8ngGIHhv3XNQrLp66iIV+8KUV29oKXe+t9SItlaYdE/3aZZYXh5Xz/VGOQsDUOZ2Xagx7IPlAmF7wEvzTbSHUioWYR+aEaIhfK4LZpboc3n5C//Iw5c3lgs75M4z7ul+J/LYGze3NuHjkXcdiwQ+03DmeMHQP4ulv21844f1gpcvG6ipD+7t41i04qscz4U2gROdYwteir/NdeSqs8Qef4ih7LNjvzMhvGctSJYuJzf257IiKQPh6s0RV8mtT3xowqkOHDbG5NVLqlHJtNfyTEVo5dEPDZSE+PK52vWQ5rj+/o9/jRfrzY+9Lw+8PNmEYt6wZadZTNT9lGY6Z5YyInquiwNwIKlGZXn1gQFGdIOo/dArn8uI16YIjh/VOWaLhhjHD3ctNEzsz+8NMz+6QXh/5f4BctUD78oGDSWL8UGIxeoJcRIbHSUbt+xyep68pCL4k0P7urQU+fz63/uWwNvmXc21PPbz3/V+lVTAPGQ4ojDCNI7+5Gfz45nLxdwJCIETPR/YO1GjSgX5/YMHBIsmfvlruRG4hz79sSkCsdf9x1IsGnn+3v9Jnx7t7dWExfaL9/WT1Ru2yr+rNsmHX802P1oj530FnSNSNR83PoOWIaz7WZ0cUXmsY3wngWAQCKX5IBj9Y50kQAL+E+B8kDeriDKl5YvXbpdB979j/k3Hwk28kKLoiH53tqx6QgX54OkbnYv5rOP+vHdu31h+GHOP3KuRbuCZviZlu9z7wqfOSz19P3KeDMIG/l8lPcsRyRHtaXPJCJ93+WfyY1Lbls/cZ2GeDFkCnA9CdmjYMBIgATcC9Oh2A8Ld8CAAkQ/eqzAIgWeqyOputVQIbarezDCIoJYHqnu5vPYh6n4wtL25B8REGISlUFuciHZC6ITIhfDgEBIR2hh2j4pT1/VIMosDsL9++37J0pDmEOrfvqWN8Q695by6JtcvxG/38OK396ovo65tIVVV3Ibt13pRBwT/LpqXedztbeVsFSd95X1GfuXxWg5jAoHR8ji1RO729SvI+KHtXERuczP9A0/hKcM76mKFBDPeB9VjFbmVIXJj/HF8yrCORmy3rilO7/DKv/mcuqZLWGzwxKTVZvud6RudOagxxhCNfRkWCDwzqJmTIURzsCyIYbytzwOu79PJc9hye90921aRL+7vZMYLObshcCOMOfoEYRaf2eevbu4iciN0+SMTVhqRG89X91YJJjz7fdpfvLCAop0+O+gbQnjf9OYik8/buu85bauaXOfWs4nFHFv3HhBEasDnBWHYbzqnjtTXfTyTmdlHrEtD+h3P/a3n1zOLHvD5gOe7Ze4iN3J4I+ID2NFI4EQTQPhuCKb4Eahvzw5+N+cyFbotj2Z4N4eaIefeHx8+KMgVXDaijMkxCm8OiNzYP1eP//7hA2KFXHVvP/KO44esZvVrmlPIxw3PDIjjCO8+7snr5SwVu1FXsAzjMUOFRojqUZGOSCoQsJEfHGOGtg2//gIjclttaFKvhhEnh/TvYcIxwrMkbcc+48mC8IoIK/2givgjbrnIusT53jCpqvw8bpgJmw6vFVwLcRy5V5E3/KXh/eW2AWdre5o7x955MTeKJYEqlcrLhBdukWfuutw8b5gnYO4iN+aCh26+SC7q5giBH24w8Pn67u27jacWBH48+1gEtGp9mlPkxmKe7zSE89CBPcOte2wvCZAACZAACZQIAnVrJZjv70hLhAV4MEvkhhd3z9NayPSx90nbZkkF5tG2aZJMG3uvPDakj/l+jIWvltm/H+E4omBhISmNBEiABEiABEoigZMyMjJKRCyR2FiH4FkSB5l9DiwBCMEQ6SC2h5tBGIZAfVAFvWbq7Q2xzG74ooy8xpERrsftZRDefGVqhsTHlJWmibE+vXjt19m3kRsZQjUEzhrxUZJUpZyLUGcv674NcRTXpqhAirDU9atFF6gN7vVyv2gJYByRW32DPo9YiFKnSrTJu+3eii//SpORn60yz+SPj5wm8bER7kXMPsJ23z1uqdl+VD3HL9FIDHbDs41nBuHJm9SMNfe0n8c2FnBgwUi4Gj6b67ZlyWaN6hChcxQEbny2Eis7/qc7XPvFdpNAuBHAD1xrVOSGUF0vMUEa1aluhH1/+gHBKyVtt3qGpEmNKvHqQV3zhIi8mDPR/uSNW42XKX7Iq6EeKdZiA099QdsRXnqVeqqiHMTq2uqhbf9BztN1OHb48FFZsX6LbFOxr23TOgLBk0YCWCyB0OV4ISQmwo4ijzxCeMJqVqko/XqdKgP0Fc4eQxC58XlDqPKkmpWlXq0qZpEInwASIAESIAESIIHwIIDvwVggiu/B9fR7M77/w+M60IbvRms3bdfFcVtNGpfyMfp7WvXK0qhutXzlAA90u1gfCZBA0RJYt26dREVFSaVKmspV34ujHThwQHbv3i14r1+/fnHsYtj1KTMzM6TbTKE7pIeHjSMBEiCBkk0AIcuRUxzhxJ/UEO7eTP+/Us4dOUe27zsoV51VW+7u3cBbUR4nARIgARIgARIIUwLISYn8lAj5DYEYhoUVl2pEgjdGDArTXrHZJEACJEACJEACJEACJEACJOAfAQrd/nFiqcASCHWh27vbZmA5sDYSIAESIAESyDcBKyR3mubw9mUZGnLcCoPfqm6cr6I8RwIlmgBybFl5tko0CHaeBEjAzAXhNh9UrRQn91xznsz/fKS8+/i1clqbhib0N0Lh00iABApOgN8PCs6OV5JAcSPA+aC4jSj7QwIFJ8D5oODseCUJkEDREgi/2MtFy4d3IwESIAESOIEETm9aSb6Zt1Xmr90rL3y5xuSarlctRnPRH2/UqtRMeXzSKpPzG+G6T2kUf/wkt0iABEiABEiABIodAeTvvrhbO/NasW6LhvqvWOz6yA6RAAmQAAmQAAmQAAmQAAmQgDcCSJtQHA39Kq59K47jFSp9YujyUBkJtoMESIAESMAjgee+SJaJM1Od55BHu2mtWBOqdOveA5KqOalhELnHDmkr9TRvO40ESIAESIAESIAESIAESIAESIAESIAESIAESIAEihMBK3R5xYoVpVy5cub30eLSP0vkzs7Oln379jFHdwgNbKiHLqdHdwg9LGwKCZAACZBAbgLDLmkk8Oz+VMXuv5P3yv6DR2XBOkdezlLq2t2wRoxccmoNubhjdbFCneeuhUdIgARIgARIgARIgARIgARIgARIgARIgARIgARIIHwJlCrlyEYMUfjYsWOC/ZNOsoW+DN+umZajT5bgbfU1zLvE5hcBAQrdRQCZtyABEiABEig4AXxX69K8snkhKs/uzEMmH3dcdIRUiSsrpe1xzAt+G15JAiWCgJWPNyEhoUT0l50kARLwToDzgXc2PEMCJY0A54OSNuLsLwl4J8D5wDsbniGBkkaA80FojnhERIQRgo8ePWqEbojcxUXotsR7iN0w9JVGAv4QoNDtDyWWIQESIAESCAkCEL0RohwvGgmQAAmQAAmQAAmQAAmQAAmQAAmQAAmQAAmQAAmUFAKRkZEmpDfEYIjdxcnr2S50YzsqKqqkDCv7WUgCFLoLCZCXkwAJkAAJkAAJkEC4EKAnd7iMFNtJAsEnwPkg+Ix5BxIIFwKcD8JlpNhOEgg+Ac4HwWfMO5BAuBDgfBCaIwXx98CBA8ab2/J8Ds2WFqxV6JPVLwrdBWNYEq9yBPQviT1nn0mABEiABEiABEiABEiABEiABEiABEiABEiABEiABEiABEiABEggDAhER0ebUOXw5j5y5IhTFA6DpufZRAjc6BP6hnDs6CuNBPwhQKHbH0osQwIkQAIkQAIkQALFgABybFl5topBd9gFEiCBQhDgfFAIeLyUBIoZAc4HxWxA2R0SKAQBzgeFgMdLSaCYEeB8EJoDilDlsbGxcvjwYTl06FCxE7rRJ/QNfSxOYdlD82kqPq2i0F18xpI9IQESIAESIAESIAESIAESIAESIAESIAESIAESIAESIAESIAESKKYEYmJiBDms4f0MURjv2A9Xs/qCflh9QR9pJOAvgZMyMjLC9xPgby+1HFaA0EiABEiABEiABEiABEiABEiABEiABEiABEiABEiABEiABEiABEggXAmkp6cLXshjbb3KlCkTlt2BuH3w4EGTexz5x8uXLy9xcXFh2Zfi2ujMzMyQ7lp4PvkhjZSNIwESIAESIAESIAESIAESIAESIAESIAESIAESIAESIAESIAESIIHAE4AQDHEYHt3IZ22F+S5durTZD/wdA18jPLmRjxvhyq2+lC1bliJ34FEX+xoZurzYDzE7SAIkQAIkQAIkQAIOAsyxxSeBBEjAIsD5wCLBdxIgAc4HfAZIgAQsApwPLBJ8JwES4HwQ+s9AfHy8CVkOL2i8IBZDOA4XQ1vR7uzsbPOC8I0+0UggvwTo0Z1fYixPAiRAAiRAAiRAAiRAAiRAAiRAAiRAAiRAAiRAAiRAAiRAAiRAAieIAEKVJyQkyK5du4xXtJWnGwIyPLwtL294fOMFs96Lsslol/XCfY8dO2Ze8EaH0G15pVeuXFnCNfx6UfLkvXITYI7u3Ex4hARIgARIgARIgARIgARIgARIgARIgARIgARIgARIgARIgARIgARCmgByXO/Zs8eI3QhdDrEYIcDxbgne1rtd9C6KTkHgtoRtCPDYRnsRrhzveEVGRhpPborcRTEiBbsHc3QXjBuvIgESIAESIAESIAESIAESIAESIAESIAESIAESIAESIAESIAESIAES8EIAAnGVKlUkPT1dMjIyjJgMgRkisiVw4x0it/XupaqAHra8uPFuidwQurENL24cR65xvGgkUBgCDF1eGHq8lgRIgARIgARIgATCiABybMEQ2opGAiRQsglwPijZ48/ek4CdAOcDOw1uk0DJJsD5oGSPP3tPAnYCnA/sNMJjG4JxdHS0ZGVlCTxwISTDrHDl1vuJ6I0lelvtiY2NlZiYGIYqPxGDUQzvSaG7GA4qu0QCJBA+BPB9Y9/+w6bB5SJLS2SZUuHTeLaUBEiABEiABEiABEiABEiABEiABEiABEiABEiABEggJAjAu7tChQpSvnx52b9/v8mBffDgQeNBDW/qE2HwIo+IiJCoqCjzghiPYzQSCBQB5ugOFEnWQwIkQAIFIJCRfUS6PDjLXDm8byPp36VWvmv5Zt5WWbQ+XUrr94MHL2uc7+t5AQmQAAmQAAmQAAmQAAmQAAmQAAmQAAmQAAmQAAmQAAmQAAm4Ewj1HN1cNuE+YtwnARIggTAjMG/NXpkyZ4u+0sKs5WwuCZAACZAACZAACZAACZAACZAACZAACZAACZAACZAACZAACRSMAIXugnHjVSRAAiRAAiRAAiQQdgSQY8vKsxV2jWeDSYAEAkqA80FAcbIyEghrApwPwnr42HgSCCgBzgcBxcnKSCCsCXA+COvhY+NJoEQRYI7uEjXc7CwJkEBxJDD4vLrSr3MtOemk4tg79okESIAESIAESIAESIAESIAESIAESIAESIAESIAESIAESIAEchOg0J2bCY+QAAmQQFgRqBEfJXjRSIAESCAvAgkJCXkV4XkSIIESQoDzQQkZaHaTBPwgwPnAD0gsQgIlhADngxIy0OwmCfhBgPOBH5BYhARIICQIUOgOiWFgI0iABPIicOzYf7JlzwFJ2ZEt2YeOSpUKkdK0VqyULZP/DAypuw4Y7+ealVzFYb2FbNt7QDZs3y8HDh2TGnq+XtVoiYzI3z1Qz9qtWZK6K1sa1YiVWpVd75NXX3H+8NFjsnJzpuzOPGzakKh1lCpVeJdt1Lt+237ZtDNbqsRFSlKVclIxJsJjk/7TfmzYsV+27D4ghw4fM/1IrFxOoiNLeyzPgyRAAiRAAiRAAiRAAiRAAiRAAiRAAiRAAiRAAiRAAiRAAiRQVAQodBcVad6HBEigQAQgtv6wYJu88cN6FY4PuNQRo4Jr08TyLiG7H7i0kTSoHiMZ2Ueky4OzpFJsWXl3SBsj5o76aq38s2avbN93UGKiysjsZzqb+nZnHpL3fk6RL+akGRHdfpP42Ai5pluSDOpWW9x1Zvd7oOxjn66S+Wv3SdaBI85qICTf07uBXNSxuvOYt42tew/KiE9WyL8b0uXQkWPOYnVVcB/Zr4m0qVfBeczaeOHLNfLJH5ulQnSE/P7UGdZhl/fVWzLlqc+TZenGdDkKJd5mXZpXltt71ZPGNWOdR2cs3Smjv1tvBHvnQd0opfHRz2lbRW7oWUca1oixn+I2CZBAGBBAji0YV2aHwWCxiSQQZAKcD4IMmNWTQBgR4HwQRoPFppJAkAlwPggyYFZPAmFEgPNBGA0Wm0oCJZwAhe4S/gCw+yQQ6gTGTN8gb/+4wTQTQmz7BhUkKqK0rEnLlNkrd6uovNecs7ydsw4cdekSROx5yXtl6tw0WZma6XIOO5kqSPd55m9J3+8QpiFKQ1SG5/OG7dmyRz2qX/5mrRxRcfj6s5NyXY8DuMeMpbvk23lbZb16g0MMrp1QztS5b/9h2Zt1WEZMWGnuf1+fhh7rwMEU9Z6+5rWFslU91yPVU72+CvbbVfhGG+FlfsMb/8oX93c0dXutxMOJcb+kyJu6UODIUYfADS94eJmjb2jbzOW7pGVSeafQPWvFbrl7/DKBFz0MfakSV1ZS1At8Z/oh+XHhdtmVcUgXELT1cDceIgESIAESIAESIAESIAESIAESIAESIAESIAESIAESIAESIIHgE6DQHXzGvAMJkEABCSzflCFjpm0wV1/bI0mG9qrv4r39pwrdt72zRI6p2/frN7aS05tW8nin0d+vNx7WF5xcTS49rYbUUSG7Uk647lj17O57ak1JU3H55nPqGHHZqiTr4FF5WL2rf1uy0wjFF3aoJtUqRlqnXd7hcS6qCw85v55c2TXRGd57xeYMGfbBchMq/JPfN8u57apK6zpxLtdaOxNnphpP8yevbCbnt68qpXNcyKfM2SJPTFptxHd4WT9/dXPrkjzf56kH+2vfrjPlIG4/fHljOaVRvDMMOjzIP5+9Ra7pflzEH6/COETucmVLy6T7OrgI6xDhJ/yRKue0q5LnvVmABEgg9AjQkzv0xoQtIoETRYDzwYkiz/uSQOgR4HwQemPCFpHAiSLA+eBEked9SSD0CHA+CL0xYYtIgAQ8E8hf4lnPdfAoCZAACQSFwN/JewShy+FlffsF9VxEbtwQwnb31gnm3h/N2Oy1DQgjftdFDeTpgc3k5AYVJaF8WafQi4vuvKi+PHdVcxeRG8cRGv0aDVkOQ7hvTx7h5qT+gTB8/6UN5UYVy+05rJtpaHV4Ppcp7civ/YaK7r4M7YCgboncKHvpaTWla4vK5rIFOR7svuqwzsGD+5kpyWYXYdUn3t1BTmtSyaXv1VW4v03DltvzkGOBAaz3KdVdRG4cqx4fJXdrGPaWSZ7FepShkQAJkAAJkAAJkAAJkAAJkAAJkAAJkAAJkAAJkAAJkAAJkECwCVDoDjZh1k8CJFBgAlZOboixVmhy98pqVYoyhzbvynY/5dyHODugay3nfn42WtWtIJVVGIetScvyemli5XJGkPZUAO2HJzcMHtZWCHH3sm01/3bnZp690q3c3Ds1ZHj2Idfw7O71WPv/btgn67Y62jz4vHoSF+1fEI8KOd7uy1IyTNh0qz6+kwAJhD8B5Niy8myFf2/YAxIggcIQ4HxQGHq8lgSKFwHOB8VrPNkbEigMAc4HhaHHa0mgeBHgfFC8xpO9IYHiTIBCd3EeXfaNBMKcALyhYRt3ZHsVXJeqGAtrWCPGvHv600HzekeUznu6g1c2cmH/tWqPTNM81MhFPX3RdkFOa1h69mFP1Ztj8C63e2G7F2ye0xfcY8vuA+6nzX7z2o7+ejppie04ty8nn7incvZj67ftd+52alTRuZ3XxqWn1jBFlmxMl4uemivvTt8oyT5E/rzq43kSIAESIAESIAESIAESIAESIAESIAESIAESIAESIAESIAESCDQB/9z7An1X1kcCJEACfhA4vWm8CR+OXNnIc3392UnSrn5FQepqCNJf/pUm83NCeZ+X4zHtqdoaOV7fns7hGMKSj/81RSZrruptmrO6IIb8176sqi23d+rubEmqUi5X8Zo+2ukIfJ7rEp8HLKG71EknSV7ts1cEzmD+0YxNsifzsCD/OF6o4+KO1eXS02ua8O/2a7hNAiQQHgSYYys8xomtJIGiIMD5oCgo8x4kEB4EOB+ExzixlSRQFAQ4HxQFZd6DBMKDAOeD8BgntpIESECEQjefAhIggZAlgJDjTw9qLneMXSJ/rtxtXpViy0oFDcG9XoVuywacmegMDW4ds7/jGm+GHOAjJqyU7+dvM0UgNrevX0HqVouWk/Q/2MSZm2Vn+iGz7e1PVIRvj/FDh485L40rF+Hctm/48gi3l/N3+9CR4/dEP/01hIlH3vIrz6wl3/yzTX5ftkuWbEgXhJJ/68cNMuGPVHn+6uZySuN4f6tkORIgARIgARIgARIgARIgARIgARIgARIgARIgARIgARIgARIIKAEK3QHFycpIgAQCSWDTzmwZ+9NGUyW8iTOyj8juzEPmhXzTTWuVlxt6JkmnRgUXXP9O3uMUuV+5vqWc1TIhVxe++jst1zH3A1Y+cffj1n7a3uPhyhMTfHt/W9cU9r1O1WhTxTFVudG+eire58eqVIiU63okmdferMMydW6ajP9lk4ZOPywPfrxCvn34FClXtnR+qmRZEiCBE0wAObZgXJl9ggeCtyeBECDA+SAEBoFNIIEQIcD5IEQGgs0ggRAgwPkgBAaBTSCBECHA+SBEBoLNIAESyJMAhe48EbEACZDAiSLwpobLRp7ori0qy8vXtRTRENz7VHDVN6kY49krOr9tXbh+n7kksXI5jyL34aPHjEicV71WPd7KzUvea06h3RWiA9N2b/eyjtexhUf/c9XufAvdVj14R7uv6Z4kVVX8hsi9K+OQrErNlLb1KtiLcZsESIAESIAESIAESIAESIAESIAESIAESIAESIAESIAESIAEioSA71i7RdIE3oQESIAEPBPYuCPbnIBnMcJpIzd3fGxEwERuVL7/wFFzjz3qKZ59yLFtDuT8mTRri8nhbT/maRuC/MzluzydksV6bu7qPeZc31NreCwTjIMdG1aU6jm5wd+ZtlHgle2PwWPbm2GRgWUYExoJkEB4EYAnN725w2vM2FoSCBYBzgfBIst6SSD8CHA+CL8xY4tJIFgEOB8EiyzrJYHwI8D5IPzGjC0mgZJKgEJ3SR159psEwoBAj9ZVTCsRMvvO95bK29M2yPu/ppjXhzM2ybeaP3rhun1yLB/5p9273aRWrDmUdfCovPdzigmPjgOoc8qcLTL6+/UqsDsE3R37fOfpHvbBcvlm3lY5ctTRoGNaCfJb3/bOYnOPmKgycnX32ma7KP5EaVjxOzTXNgzidb9R82W25jo/agO2dc8BGfXVWqcIjrbf+Ma/cvVrC2WBsrWX3bL7gIaSTzH1lS1TSprUdLAzB/iHBEiABEiABEiABEiABEiABEiABEiABEiABEiABEiABEiABIqQAEOXFyFs3ooESCB/BK4/O0kQOvztHzfIjKU7zctTDdXUa/nuixvIue2qejrt8xiu+eC3TbJ6S6bJBz7+lxSpr7msN2lO6wPq4d1UhXCI0w98tMLk8k7WcpOHdcxV54UdqqlH924ZMWGlPP7ZaknUnOJbVEQ+ePiYKRsdWVqeHNC0yMKWWw08v301Wb4pUz7+fZNA1B4yZrFElC4lyBOesf+I7NQQ5LAjynl430ayNCVdkBsd3u3XjV5oyiK3d+aBIwKh2zLwjozgWimLB99JIFwIMMdWuIwU20kCwSfA+SD4jHkHEggXApwPwmWk2E4SCD4BzgfBZ8w7kEC4EOB8EC4jxXaSAAlQ6OYzQAIkELIE3pm+Ucapl3Wkeg+3rhsn7RtUlLhyjmkLHtgIF754Q7ps23tQHtC80bF67oymlfLVnzKlT5LXb2olz05Jll+X7DQezMlpWRKr3tfdWiXIY/2amO3fl+6S31Rs35Hu2au7RVKcXNsjyeSvTt6SJeu37zftQHjv5onl5fH+TaR+9Zh8tS1Qhe/p3UDO1DznL3y5RtZszTKLB9Zvc7QP98C5S3JCqiPn9lcPdpJXv10nP/+7wwj1WARgGRYV3HJuXWd56zjfSYAESIAESIAESIAESIAESIAESIAESIAESIAESIAESIAESKAoCZyUkZFRiKC/RdnUwt0rNpYhdgtHkFeTQNESgFfxRU/NNTcdfWMr6dK8sscG7FThudcTf8nBI8ekl3pVP3VlM4/l/DmI8N7rtu43gnkDFaXdU1Af0nuU1oN4wTKyj0iXB2eZbXhD9+9Sy2zD+xkifFREaWmWGCsIIR4qBk7rVOxOVY/16vGR6nlezmvOc0Q4T1Mv7vXbs0zza2nZ2vrC4gAaCZAACZAACZAACZAACZAACZAACZAACZAACZAACZAACZBA8SaQmXncES4Ue0qP7lAcFbaJBEhA/tDc1rAa8VHSuZlnkRvnE+LKSnfN5f3Dgm1i91LGufxahegIaVe/gtfLkJfaH4M3+GlN8udZ7k+9gSgD7/hm6mGOV14GPb+WhmDHi0YCJEACJEACJEACJEACJEACJEACJEACJEACJEACJEACJEACoUTAP9UmlFrMtpAACZQIAghDDtudeUjgSe3N/lOv4407HGG4W9WJ81aMx0mABEiABJQAcmxZebYIhARIoGQT4HxQssefvScBOwHOB3Ya3CaBkk2A80HJHn/2ngTsBDgf2GlwmwRIIJQJUOgO5dFh20igBBPo1KiiCZF98PAxGTp2iSzWUOAIu2237fsOyqOfrpTlmzJMOPFz2laxn+Y2CZAACZAACZAACZAACZAACZAACZAACZAACZAACZAACZAACZBAMSXA0OXFdGDZLRIIdwIIWf7MwOYy/KPlMnf1HvNCbuiGmju7QkyE7Mo4ZPJpH1OXbuTMfnZQczm5QcVw7zbbTwIkQAJBJZCQkBDU+lk5CZBA+BDgfBA+Y8WWkkCwCXA+CDZh1k8C4UOA80H4jBVbSgLBJsD5INiEWT8JkECgCFDoDhRJ1kMCJBBwAj3VQ7tO1ZNl4sxUmb5oh2QdOCIrUzOd96laIVIuOLmaXHZ6DUmsXM55vKg2kMO6ugrysNio0kV1W96HBEiABEiABEiABEiABEiABEiABEiABEiABEiABEiABEiABEo8gZMyMjI0w23xt9jY2OLfSfaQBIo5gYzsI7Jt70GJjCglVStGSmQZZl8o5kPO7pEACQSYAHJswbgyO8BgWR0JhCEBzgdhOGhsMgkEiQDngyCBZbUkEIYEOB+E4aCxySQQJAKcD4IEltWSQBgSyMw87nwYis2nR3cojgrbRAIk4JFA+XJlBC8aCZAACZAACZAACZAACZAACZAACZAACZAACZAACZAACZAACZBAySZAj+6SPf7sPQmQAAmQAAmQAAmQAAmQAAmQAAmQAAmQAAmQAAmQAAmQAAmQAAmQAAnkIhDqHt2M+5tryHiABEiABEiABEiABEiABEiABEiABEiABEiABEiABEiABEiABEiABEiABEgglAlQ6A7l0WHbSIAESIAESIAESCCABJBjy8qzFcBqWRUJkEAYEuB8EIaDxiaTQJAIcD4IElhWSwJhSIDzQRgOGptMAkEiwPkgSGBZLQmQQMAJUOgOOFJWSAIkQAIkQAIkQAIkQAIkQAIkQAIkQAIkQAIkQAIkQAIkQAIkQAIkQAIkEEwCzNEdTLqsmwRIgARIgARIgARIgARIgARIgARIgARIgARIgARIgARIgARIgARIgATCkABzdIfhoLHJJEACJEACJEACJEACJEACJEACJEACJEACJEACJEACJEACJEACJEACJEACoUuAoctDd2zYMhIgARIgARIgARIIKAHm2AooTlZGAmFNgPNBWA8fG08CASXA+SCgOFkZCYQ1Ac4HYT18bDwJBJQA54OA4mRlJEACQSRAoTuIcFk1CZAACZAACZAACZAACZAACZAACZAACZAACZAACZAACZAACZAACZAACZBA4AkwR3fgmbJGEiABEiABEiABEiABEiABEiABEiABEiABEiABEiABEiABEiABEiABEghrAszRHdbDx8aTAAmQAAmQAAmQAAmQAAmQAAmQAAmQAAmQAAmQAAmQAAmQAAmQAAmQAAmEGgGGLg+1EWF7SIAESIAESIAESCBIBJhjK0hgWS0JhCEBzgdhOGhsMgkEiQDngyCBZbUkEIYEOB+E4aCxySQQJAKcD4IEltWSAAkEnACF7oAjZYUkQAIkQAIkQAIkQAIkQAIkQAIkQAIkQAIkQAIkQAIkQAIkQAIkQAIkQALBJFBicnQHEyLrJgESIAESIAESIAESIAESIAESIAESIAESIAESIAESIAESIAESIAESIAESKDoC9OguOta8EwmQAAmQAAmQAAmQAAmQAAmQAAmQAAmQAAmQAAmQAAmQAAmQAAmQAAmQQAAIlAlAHWFRRWxsbFi0k40kARIgARIgARIggWARQI4tWEJCQrBuwXpJgATChADngzAZKDaTBIqAAOeDIoDMW5BAmBDgfBAmA8VmkkAREOB8UASQeQsSCBMCmZmZId1SenSH9PCwcSRAAiRAAiRAAiRAAiRAAiRAAiRAAiRAAiRAAiRAAiRAAiRAAiRAAiRAAu4EKHS7E+E+CZAACZAACZAACZAACZAACZAACZAACZAACZAACZAACZAACZAACZAACZBASBOg0B3Sw8PGkQAJkAAJkAAJkAAJkAAJkAAJkAAJkAAJkAAJkAAJkAAJkAAJkAAJkAAJuBM4KSMj4z/3g8Vxnzm6i+Oosk8kQAIkQAIkQAIkQAIkQAIkQAIkQAIkQAIkQAIkQAIkQAIkQAIkQALBIMAc3cGgyjpJgARIgARIgARIgARIgARIgARIgARIgARIgARIgARIgARIgARIgARIgARKLAGGLi+xQ8+OkwAJkAAJkAAJlDQCO3fuFLxoJEACJMD5gM8ACZCARYDzgUWC7yRAApwP+AyQAAlYBDgfWCT4TgIkEOoEKHSH+gixfSRAAiRAAiRAAiRAAiRAAiRAAiRAAiRAAiRAAiRAAiRAAiRAAiRAAiRAAi4EmKPbBQd3SIAESIAESIAESIAESIAESIAESIAESIAESIAESIAESIAESIAESIAESIAEmKObzwAJkAAJkAAJkAAJkAAJkAAJkAAJkAAJkAAJkAAJkAAJkAAJkAAJkAAJkAAJBJAAQ5cHECarIgESIAESIAESIIFQJsAcW6E8OmwbCRQtAc4HRcubdyOBUCbA+SCUR4dtI4GiJcD5oGh5824kEMoEOB+E8uiwbSRAAnYCFLrtNLhNAiRAAiRAAiRAAiRAAiRAAiRAAiRAAiRAAiRAAiRAAiRAAiRAAiRAAiQQ8gSYozvkh4gNJAESIAESIAESIAESIAESIAESIAESIAESIAESIAESIAESIAESIAESIIGiJcAc3UXLm3cjARIgARIgARIgARIgARIgARIgARIgARIgARIgARIgARIgARIgARIgARIo5gQYuryYDzC7RwIkQAIkQAIkQAIWAebYskjwnQRIgPMBnwESIAGLAOcDiwTfSYAEOB/wGSABErAIcD6wSPCdBEgg1AlQ6A71EWL7SIAESIAESIAESIAESIAESIAESIAESIAESIAESIAESIAESIAESIAESIAEXAgwR7cLDu6QAAmQAAmQAAmQAAmQAAmQAAmQAAmQAAmQAAmQAAmQAAmQAAmQAAmQAAkwRzefARIgARIgARIgARIgARIgARIgARIgARIgARIgARIgARIgARIgARIgARIgARIIIAGGLg8gTFZFAiRAAiRAAiRAAqFMgDm2Qnl02DYSKFoCnA+KljfvRgKhTIDzQSiPDttGAkVLgPNB0fLm3UgglAlwPgjl0WHbSIAE7ATK2He4TQIllcChI8dk/8Gjpvtx0RFS6iTPJI4e+082bN8v+/YfkYbVYyQumh8hz6R4lARIgARIgARIgARIgARIgARIgARIgARIgARIgARIgARIgARIgASCR4A5uoPHtkTVvHZrlmzckW363LlZJSlbJryCBXwzb6uMmLDStP/HR06V6vFRLuOn+rZMmpUqb/24QRLiyhqBe93W/dKufgW5/9JGUr1ipEv5/O5s3LFfkrdkyZo0fSlL8EuqUk7qVImWM5pWCitB/fDRYzJz+e5cCMqWOUla1YmT+Wv3SfPEWBfGf67cLdGRpaVtvQq5rnM/sG//YXnt2/XmcLdWlaVzs8ruRU7o/vZ9B2X9tv0SG1VG6laLlhjtV1HbkaP/yeotmXJYF3A0TSwvkREn5vO4de9BfaYzZW3aflm7LUvSdYFIrUpRUqtylGlXe/385Nf+WbNX0rOPeLysUmyE1E4oJ5XLl/V4ngdJgARIgARIgARIgARIgARIgARIgARIgARIgARIgARIgAT8JxDqObrpjur/WLKkDwLfzNsm7/+aYkr8/PjpklDMhKb3ftooP/27Q166roVUrRApMVGlpXy5MjLmx41y/esL5fNhHaVc2fwLmhBFH/9slcxakVsYtnDjPtf2SJIBXWpJVAHuYdVTVO/ZB4/Jy1+vNbfbpkJnhIr2ECDjYyLk3ksayt3jlsqpTeLl7VvamDJLNqbLrWMWy+kq6L95c+s8mwnP+ylztphyNeIjnUI3RNRzR87J83r3AlMf6CTVCrlQAZ7+E2emylh9TvZmHXa5RYuk8jKsT0Np40HEf+mrtTL5T0dfXC7ysXNRx2ry4GWNPZaACPzqt+tLt7UoAABAAElEQVRkVWqmIEoBrLSGJ2hYI0au02fo3HZVPV6Hg1hscM/4ZV7PWyewWOGdWx1jZx1zf89QIRrPwBd/pbmfctlvXTdObjm3rhl7lxM+dl75Zp0sTUn3UULMZ/PqbrVlkL4iw2zRjc+O8SQJkAAJkAAJkAAJkAAJkAAJkAAJkAAJkAAJkAAJkAAJkICTAIVuJwpuhDKBuav3CF6lTjpJbutVr0ibukPF6PEq4k+852T54NdNsliFWXjIxpWLkLduaS3J6rH6vh4ffF7dfLULXuTPf7lGIApaVkVF9EYqSsJS1EN+y54D5vy70zfKBSdXk+phIHQjnPs3D51i+jDw5QVGZH2sXxOzD3awv5P36muPdGoUL69/vz4gYuR/8p9kH3KEnzc38fOPOusXyiBy3/DGIlm4bp+pB89o1QplJUsFeYztspQMuWb0QnlAPf+vOKOWy73g/Z7fNh864rnFk2Zvkee+SBa0x27Yh/A9/MPl+qxmyZDz64k2MZftTD/kV1sOHPbN+NclO+XpyatlZ8Yh5z3g3V6/erRUiYuUNH2mN+3MNmwWb0iXz1XoxyKH/BoEfLvnNnq9N/OwgCm447maOnerfHxXe6moiyxoJEACDgLIsQVLSEhwHOBfEiCBEkuA80GJHXp2nARyEeB8kAsJD5BAiSXA+aDEDj07TgK5CHA+yIWEB0iABEKUAIXuEB0YNsuVAETEcb+kSCkVt4pa6F62KUPqVo02YcTRqm6tEkw48etfX2TEzJ5tqwpE6/wYRF4rVDqu63taDbn9gvoSr57PdtuqouA7KnI30HzghQ2Pbq/3RG9f3LG68Ty+86IGRoTt3rqK5j139YT21kaEjp9w98nmdFWbJzZCnz93VXNvl7kch9fzlt0HTJhreOgXxrAIwRK5/9e5ltx2QT3jUYw6V2zOkEcnrjJhxEdNXSsdGlRUwdexkAHne59Sw69w7cu1HiyygJ3cIHe47+/+2SZPf77anK8UW1bu7t1AOjSsaBYQzF+7V0Z/t15TC+w3HucRpU+Sm9WL2t12ZzqEaYTLf2ZQM/fTzn1w9mbL9bNyr3qFH/vPIbb30HG9R9tSU8OV2w1a/K+Ld8jHv2+We9XbvSCGEOXwxrcb6t2sIjrmiqlz02TzrmzlkizPX+3fc2Gvi9skQAIkQAIkQAIkQAIkQAIkQAIkQAIkQAIkQAIkQAIkQAKhTYBCd2iPD1sXAgR2qKer3XMUYdoRovqRK5qY/MuVy0cIQpD7a8if/MyUZFMcXqkvXNNCuqt47smQK/yR/zm8oT2dD9dj13SvLVe/ulCGf7BcBp1V23j5+it0R5QuJc1rl8/VdRz3FZrbugC5qyFyw/prOHgdgkLZlJzw3CeriA2vbbs10/zYCHd/8dN/y0ENJf7d/G1ye6/6ziJNa8UKXnnZtIXbTRGkBDivvWv4cWjKY3/eaM5jocTYIW1cxPSz21QxYjoWZkDsnvBHqmHuLljvznAsNKiu4eA98c2rjRCZn1RPbojc8Gp/amBTOb99NY+XgTnahVcgDfUitz0iCGQdPCI/Ldoh0xdtlxvPqeOMlBDI+7EuEghHAvTkDsdRY5tJIDgEOB8EhytrJYFwJMD5IBxHjW0mgeAQ4HwQHK6slQTCkQDng3AcNbaZBEomgVIls9vsdSgQyDpwRP5a5QhJnh+h2N+2H9Aw1sj/PGPpThMqOcfJ1N/LneXqV4uWDdv3O/eRI/mGnnXkj+W7zLF12/ZLQ5uXrrOgl40JMzfLer0Gdql6cnsTub1c7vEwwl8jLDj6mrrrgBS0r6gc11tCsKeb4dzvy3bJovX7jEe7pzJ5HYvVvOPwOm5Zp7z0U7G5KO2jGZvN7RBOGx7VhbFdGp4boe1hpzWN91hVYuVyUltfsOWbMj2W8XUQYb5nLHU8a5efUVMg6NsNY249T1fpogG7x7hVDl7wQy6oa3axoMBT7mzLo9u+qMO63p/3z2alav8yTNGLO1X3KnL7U1cgyvzPFiZ+jaYX8Mf2aOjz9fpZPwbV3oMF4nOGkO6Y92bq/IF5BQtf8jLkfUfqBuRRt4eE93UdctYjNPxP/+4QePVv3XtQFyH4ukKkINdYNQaCDeoCezzPGAsaCZAACZAACZAACZAACZAACZAACZAACZAACZAACZAACfgiQI9uX3R4LiAEftOcvXeNWyqNa8aaPNf/rNkrL05dI2u3qqBkU2Q7N68sIy5vLNVs4ajPGznHCDRWQyCCtL1rhrVr8g3DW9Nu8Fp9YtJqWbB2n0v9EDYhrvY9NX/iZsukOFPPDwu2yxnNKqkXdxnNLV1RvWhTZKXmPv5YhdO7L25gb4LP7S/mpJnz8Kj1FELa58VuJ5empMtTk5NN+G87S/QV/Ryi+cwjy7gKo6gCOYy7PDhLEOb6XfUARg7jUV+tFYwNFh3E6PWzn+nsvBsEsk9+3yTvqic7xDDLkOv5lMbx8nj/ppqXOn8hwHurGIpXfs1qO64b3reR8cr2tw6I0j8s2GaKX6J8YnyE4fanTowhhGfkhT52zPsV1tgUJFc0wnvjeoyje45v3PGrvx1h8+FF3auDZw9qlDurZYIgfzrG72u9ZmDXRBx22u4cYbGgQveUOVtMXeU0jzzCt59oQ2hzy7AYxW5XvPCPpOgCgocuayS9Tq4mozWf9x+6eGPdtiyzSOTTezu4eNoX9HNm3RNiNrzuP52ZKhCt7QYv/BvOriNYxFDW7bM6W4XtZzX6AxY72A1e60/oZ65Nvdxh7PH5eOWbdSadwiGNImC3Ghoh4toeSdLnlOou9yrINVa9BWXj/u/CUl2ogzl1gaapwCIoPK+vXN/Sug3fA0iAObYCCJNVkUCYE+B8EOYDyOaTQAAJcD4IIExWRQJhToDzQZgPIJtPAgEkwPkggDBZFQmQQFAJ5FbAgno7Vl6SCSBk9BQVeYe+u0SS07JUTC0t9dRb2hJiZ6mH481v/euXh6M3jsiVfcXz/xjBFmWQbxghpSHoZqp48vhnq0zOXm/XezoeGVHKCLnPfZEsyVuyTB7tbSqYNqoRIw9+vMKI3j3b+heCGYKXJVp1ahTvEhLd0719HYNwdpWG/0YeaAihEDHRX+QxR18/nLFJ+o+ab8JVe6sHXrzzkvfKkDGL5XsNq+3Jsx51XfPaAiOEQyQtr97YENiwcAGh1+GdCuHQ8iq232vYJQ3lyq7HBdV6muv89ZtaSwVtq90QQnzI+cEXRyeq0IgxACPcs7AGUbdtvThTDbxtbes2nFWn7Mg2XvI4cLoXr29nYbcNeF9bQvYFKmK753BHccv7vnHNGJ+LDSCi4pmDpWruanfbrZ7GMITiz69hAQr6CcMiEHiQn2jDc2tZnD6z7oaID/N0YQfCrY/XnN5rtzpEbvdyhf2c4fM+4KX58vaPG5wiN/jgs1pG86XDcxkLSA4cchWlkVscn0tcjzkSIe5b14kTLK4A62s1FD0W39gNzzYWFWHRAUTuKPN8VpCGOlehjrQ9B0wud0S6sKwg11jXFpYN6sG/C/js3Kb/LsDLHSI3jQRIgARIgARIgARIgARIgARIgARIgARIgARIgARIgAT8IZD7139/rmIZEigggWemrJakhGh5YkBTaV3XIRAePHxMnlUR+UvNdYxQvgirfIV6N8K+H3GqINrumGkb5J3pG41AOe+FM805/IEXq2UQ/J5ScQi5kFupIAQvYwjpMHgkv/9rirz27TqZ/Geq8WjMTx5iiOXw8nxn+gZ5ZOJK2aeCL8SjwefWFX9FbrRjswqMR9EYNbvHqTmQjz8Q6F7/br25Av0AzwY54dPR/89nbzFenetUvHt04ioZf3s7saFyuRO8WSEuXaCerQilXkfF6Erq4W0ZmCEEMkS5oRfWl4FnJppxwHl4z989bpkRCV/5Zq28ekMr6zLzbo2xdRAieWf1inc3q+3uxwO5v//gUR17h9cxwsXXrBQVkOov6ljdCKYI5f6CRioYql70EBhh4H//RyvMQgR4SnduVjlf95ys4whBFnalcvdk2zQkNSzBD496S4DOUhYQguH5b5nl0Q1B/D31rIX4iOcVnzF8jjCWV3erLRD33W2zhru3vIcRqj0UzAqjjrZ4e75+WbzTPPstksrLzefU1bDv0VK9YpR51nFdID5nj326yoi5+PxdfnotufX8uiaCAurHXIDQ84gGgIUqliGv+KTZqWYXYeDv7d3QeR6f1Ue1zp81JPkofd7OalnZOSYL9RlEVAYYUgLc16ehWYyCfSxG+FWja0DkxnxmWUGuwbWBYGO1AZ+Rwzpv3XJeXemin5E6VcupoH+ch1WO74EhwBxbgeHIWkigOBDgfFAcRpF9IIHAEOB8EBiOrIUEigMBzgfFYRTZBxIIDAHOB4HhyFpIgASCT4C/JAefMe9gIxCtItm429u6eDLDY/r+SxvJ75qHGB7GCzSfrCV0w/MWZhe04UXsySCWQxSsooLf6ze1Uq/h42ItLrlOQ/ZCBIKABw/OF65p4akar8eqa0j1R65o4vW8Pyfsub4TKxdMaIUH5tOfrza3q6V1vD+0nUsYYnhuwosaojJEeQiw8HSHYObJIJzddVEDubp77Vynl6VkyOd/OkKtw+MaOaDtBq/UR/s1kateWWDydq9RT30sAAhFmzo3zYRsR9vcw3YXpr3gWlaf4UcnrJQJf2w2CzbqaGhpiMnIdw5ve3j/j76xlUePbG/3hnCMUNcwhIf3xBV5keH1DausIbDzMkQ2sGzrnoNa5/F/AqycyBDr3T3T4QmMz83UuVvl+auaOxepWHUh5LdlibaQ4daxon5H7vTROQtBICBDyPZkePa7tqgsL1/X0rl4wyoXiM8ZwuQjPzbs1vPqiXuaBcxlPVq7RoPAgoznv1xjrsGikJH9mrosUkFagZG6iAdzGfJ1Iwz9/zo7ohMs188rDKI6hHv7XIm59Ow2VczLFMr5U5BrAsHG3ob9BzUCxR3tzQIl+3FukwAJkAAJkAAJkAAJkAAJkAAJkAAJkAAJkAAJkAAJkIAvAsdVDl+leI4EAkSgv3qlesoBbELzJsYaMW2Th7DKed0eouCsFbtNsSvPrOUictuv7aJ5wCHYIXT6iTBLTMS942xCfH7aAo9MK0z4jT3ruIjc9nou1FDXCC2MMMcIf+1N6K6ueXsHdPUcxvs3eJuq6glx7Sr15vVkCKeMRQUQXNeoB7MnQdbTdUV5DN6sn6gIDYPo2VZDrwfK4KAPcRJhxbeqdzXEZ+RutxvyzsNjGqz9NYSlhpAJG3SWZ2/u3RkOkRtl/Hme7CHjsahExLEoAW22PP7jykVIX/Xsb6KhspF3PU0jJfy4cLsJK71VBW+E658yvKNggYpl9rzT3vKQPz5plazc7MrFuv7pgc2krkYSyI+BOUJdWwZxHgI3QpAjOgQWGsCGXdLI63yABTR36iIPa0HN/9k7D/ioiq6NH4GQQEIJhA6hd6QJ2EVBsCIK6qfY6ysWLNjF3nvBhiIoCiIKYkUQBBVEQIr03nsLBEICAfzOM5tZbja7m02ym+xunuNvc+/eOzN35n/vDus+c86xbWEbjM/ZGE3VAMMiGW8LScxJjz+47s5U132Hh7O9L85iyC0Pr+xJ83dkm8sqZi12AIsZK1Lk3HZVndW87uenTjDYODtzTtuqFLmdQEK8zxxbIQbM5kkggghwPoigm8WukkCICXA+CDFgNk8CEUSA80EE3Sx2lQRCTIDzQYgBs3kSIIGgEaDQHTSUbCgQAv7ChVsBfG9a3nO0wlMaYibssG4na4heb2ZzUCMkM8p7E7i81QvWMWe4bHjJ5scg5FlzhiC2x+wWY2ungi6Ebmcde95uOzSsIDElj4mW9ji2CL0Nq6Vhvv9YdExUNAcdf5A3GEK3zdPsOBUWu5P0eYB3NcyfNzc82P/J8sD11fHLTqlp8iTjPATFx1T4hecuDDmwu2u+dtxniMertx4w4dKxCGPG8j0aRaCFhppOMmVz+/O55liHQQA+tZn3kOfOnN2pWZ7d/tpFjnVriQ7vboQjR5qA8SpoX6ALJLKJ1Q0qmGPIMf2hphDAZwee5k7hNlk9+61BDPdm67anizOcuLNMhqYvyKvhs3yX5nX2ZRgTPKix4MOXVa1Q2p3ewLOM8zOT38+ZXZCChRUICR+I2esiVQC87nfs9T6X2VDxzs/cWfpsvalpB7Dw4OFhi+Xn2dsEofVPaVZJII57s/zUsX1Ee/ll4+zLSU1dueOdx7hPAiRAAiRAAiRAAiRAAiRAAiRAAiRAAiRAAiRAAiRAArkRoNCdGyGeDyoBp9AbzIatoIQ2be5qf+0jJ25RmDMvNwTD/JgVmeCNWiMXD+FaWfmSIXzB29UuJnBet4afXNWW6/LN++XeIQud1bzu2/zjXk8W4cFhk12iMTyUu7Xx7eU6a2WKyW3ur6vnta/qFrrHay5lK3Lf06OBXN8lOVvVrq3FeMLfMHCuEXmRr/mnARWNh3y2gh5vpmnUAYSBh/XRKAjevHpxDgsMEKJ+X/ph2aUe47nZLuPF7SpVTVk4Dfm7EfLel92s0QNGTt1kRNSFG1KzFaunOZWt+YrIgNzUzogGEL2HaAqB/BoWcjg91NEOnm98xhpoTnGE88b99mf+nv2Cfs5wT6xHfh0NZR+o2c8cwoPf/+miXKs5P3MI0z6obxt5SEVuLP7B4hS8sJDlVA2DfukpNXLkic9PnYKy8RxUbvOYZ3m+LxgB5tgqGD/WJoFoIsD5IJruJsdCAgUjwPmgYPxYmwSiiQDng2i6mxwLCRSMAOeDgvFjbRIggcIjQKG78FjzSkrAmTM2mECcYZTPP6GaJMR5916014yNKVno3ty4NkJXQ3TKPHLUePva/hTl1pm32bMfliu8ijs1ruh5Osf7E9Q7PNwMOcoRahkG8ROesr6sbGwpk+Pd13kcd0YBQIhsGBZweIrc5oT+AcP+PRvKTe/OMyLxb+pdDi9bf2aFeYiQF3X07ZGMNhAWG6Lq7qww5/7a3ZUVEhvezmg7LwZuEJDnrN4ra7cdyFYVzxDag8c4PLe9mafnb6Aezt7awrFkFbTHPtLJ1+mAjvt79gNqwE8h63GNIv/lYWGN/cxhEYM/b3R76SY1E+yu2SLk/JiHO5kUDRN0IcbUxbs1bP4hmaJpCPDq1qaKvHhNi2yfg/zUyXbRAr6ppAsUaCRAAiRAAiRAAiRAAiRAAiRAAiRAAiRAAiRAAiRAAiSQVwJ5Uzry2jrLk0AhEaivApy1i1REDNdQuOqEKu1VDJ6xPEUgwOKV13zRDau78iojdzbCnzu9xC0Du92U5TWOUNTevLltOV9bcEW+6Qpa/9FLm/gqFtbHrWgcp+IuPFr92eWn1hS8ArV1GhYe1riG6574qucUI9fv9C4E27rwnsfzAet9ck1Bv/0ZvJKRcx73CR7EST5EQyyumLVyj2nKnyezv2u5kgOIxHgJw924RoLM1rDvc1bvkfm6sAC52yPZCvo5w+cNue3TMg5LbvfcycnOZQjn3r9no2y50J3l/O1jnjlNPbjxQnh9zDODJqyVv5elyK//7pDj622Ua8+sk62JvNQpKJtsF+abQifAHFuFjpwXJIGwJcD5IGxvDTtGAoVOgPNBoSPnBUkgbAlwPgjbW8OOkUChE+B8UOjIeUESIIF8EggsaWg+G2c1EggWAbewpqINhBtPq60huq2nbm45lj3rFvb7O86r777kmz+sdu8HumNFJpSHsOjLkIN8rgpcMGcdX+W9HYcnN2zpxn1GsPNWJpyPbVBRecpCV27xHpqruULZmKB214rKNkS1r8ad520dX2U/n7LRnEL0gyvUAz03QwQDGO43cjL7MoSwRgh72Pkn+A7f7qu+Nu/O9Q4PYE9DaHIYPp+vfrvS6+fUFIiQP87PTH4/Z3WzQpbjc5ihOdsDMfuZw/2EQF1QQ9j7dppn/cPb2rgXxUzTnPH+LLc6wWDj7/o8RwIkQAIkQAIkQAIkQAIkQAIkQAIkQAIkQAIkQAIkQAKBEKDQHQgllilyAgjPDIMX89Y9GTn6A1HQ5l7+4veNAoEzL+YW0rXSwcN5iDOcl4tklW1dr7yc0bKyefevClmPfrFE0g76FsH2q0covHytHa+estbr8+Nf14kzRLItg+2P/2yT9Vkexz07+Q+V7azn3EeYYywgOKjepfkR5Z1tFcU+RGM8MxDu+vjJP53fvh1ft5ypunxTWrZ75NneDzO3ug/h/vmy7XsPunN+g321rOfeV3kc767lsNADBu91b88+BO73x601ZeI1JPb/nZpdQEee51/mbldWpojXP8MmrzehyXGyjT7DnobQ5BdlPWcIFY880cgLH6kWjM8ZokvAduh9HfqbK098bjxa6fNh7+drY1cKcnXnxexiBs86uLc2dYTd2jJ5rRMMNvba3BY+AeTYYp6twufOK5JAOBLgfBCOd4V9IoGiIcD5oGi486okEI4EOB+E411hn0igaAhwPiga7rwqCZBA3glQ6M47M9YoAgINHaGh4S26eXdGDo/R/hc3NKGC4Tl583vzZLwKdxDwrCF089gZW4yw7OkVboV0lP113g454Ed4tu0VZHtvj4aSVN6VlxZeuFe89o+M0XzPizfsM0I7ci4vXJ8qn6k4duFzM+Sujxe4+wTh2YYR37QrQ65/Z67b0xZ9glA/XMX+Z0ctN11EaPTcckL7GksDDZN+VZZA/M1fm+Wx4Ut0ocHBbMXXbj8gD6uoacNiZztZhG8g3n0/yyUwn9qsktTP8k4PZpdsaHE8W3cPXiiTNf+289nCIoX3x61RkXO9uSzE4GZevKFtn778c5Nb2Lz6zNr2sN8tcoZf18UVhnqn5uBGLvBJ83cY720soJi2dLfcop+HVVvTTDuXamj2cmWyZ63Aggncwz6v/yNOz29U2HsgU97SyAPv/rzG1IfIaQVcc8Dx576LGkpigstrHvmhL35xpnwycb3JF41nFR9H5PFeohECFujzHc4WjM/ZZcoanyHYoPFrzWcyZb/Lqx7HwAPzzejpm/HWWKyGhX+4dyOzj5D0Nw6ca+YC53OFe4L7MXSS67nKqipgft4zf5trOcVrzAlfTd0k+KzCWiW7FmhgPz91gsEG16aRAAmQAAmQAAmQAAmQAAmQAAmQAAmQAAmQAAmQAAmQQEEIZFc7CtIS65JACAlAHIRYCdHuNxUT8YJX4p3n15cbuiabKyMk9FP/11SeGrlUtqkYC49SlKmpOYwheG9NOWi8e1EY3rJnHZ/k7nHz2uWkSoVY43kJAemDX9bKpGdOEeS2DoXBI/ur+zu4BWJ44T7z1TJzqRLqfgwvZKfFlCwhM1ekyJmtXH3u2Kii3HlBfeOlC3G898uzpHzZUpIYX1o2aF5uhD2GQWR7+sqmxqPZ2V5e9m87p56GLnfljf5JvcTxQghwCPUQvZGDGLZGRTSMKVwMwrwNF3115+z5iIPVx0a6AOOpK5rKo58vMfnS7x2y0OTUrpEYK+mHjsp25WPvZfXEOHn1+hYCYdqbYXEF+gxro4sTWiXn9Jr2Vg/HLjulphGk3/95rcArvP/QReaeH4dnKetZQLnL1ZO73wUNsJvN0nVxCMRL5PnuN3iBOVdVPw/43Di9suFh/kyfZj7HgM/L1w90lJe/XWEEXCzYGPjTsfD83p7tbB0JszcF/Zxh/nnh6ubywKeLjKc9BG28MFdhsQEW7ECEjo0pofm0K7s9+LF/fZdk46GPfOdXvznHPFeYy/bqAg57TyCK91AvehsOf9yc7frcHTHzF+YwHK+mz+LKzWnuSBXwFr/2rGOfh/zUwW0qKJswu9XFqjvMsVWsbjcHSwJ+CXA+8IuHJ0mgWBHgfFCsbjcHSwJ+CXA+8IuHJ0mgWBHgfFCsbjcHSwIRTYAe3RF9+4pX51++roVceXotqZTg8oSGCOcZ1rdb2yoy5uFORhCGcIcyEJEhKEFwrFU5Tl7RdpwiNyhCaHrl2haSnJVTF/VCbZVVhBrUt40R61uqh2VpFa1gVhjFPgRuiPJjHu7oFrlxHHbz2XVl2N3tBCI9BER4yq7bccAImwlxpeTaM+vIl/1PkLpVXHm2XbXy/rdM6ZKmn09f2cwsBkAL8CiFhzBEblwbodHfu7V13hsPUQ2Ecx+p3tEw5BM+qWliiK4kcm67qjL6oY7mPikKI66v2XZAF1a4njksQMCihDFaxj673jqDaAMQhmFXnxGYN7ezHTwPb97UyixuwD3BWgkrctdJKiOPX95EIwE0doevdtZFhIFvHnQ9Y3F6v2EQzK2gWlbDnd+oC0rGPtIpV894LIB49bqWMvCW46VFnXICMdaa89nGMTybt51bT7eu0Ou2XDhtC/o5wyKdUQ90MIsMbI545GzHwhCI3PCAx+ID6wlvx35PjwYy9K62JgKAfa5W62fO3pP2mnd7aL92bpEb9d68sZW8eE1zdy5uXGfReleUCLRxjj6rH93eRjA/WMtPHVu3oGxsO9ySAAmQAAmQAAmQAAmQAAmQAAmQAAmQAAmQAAmQAAmQQH4IHLdv377QK3r56VmQ6yQkJAS5RTZXlAQQkjlTRSIIRxBwvBnEauSoRrheiI0Q1Wy4cG/l7TEIxgczj7hFXXs81FuI9hCPEa64gva3nobarqUenL48gJ39gRcn6u1WYatxjQTjxe6Li7NefvYREhn9BCcIqHVUpHSKmflpM1rqIJc5FlbgBXEYCyeqVdR76OMZDdW44R2O8OCZh/+T5nUSzOck0GtBIN+iIv3qbWlGFEfId4whv88T1oxs0igDq1X835l60HCBtziiGvgT/gPtb2GWC8bnDAsIlquHNXjWUe9qLL7xzJntOSZcF4snsGCnhkYGwHPlGX7esw7myDV6DxHJArxrJ8Xlyjs/dex1g8HGtsUtCZAACZAACZAACZAACZAACZAACZAACZAACZBA/gkcPXpUDhw4IBkZGlHy4EHJzMxUp6ij+W+wADVLlCghMTExEhsbK3FxcVK2bFnVPI45RxWgaVYtJAL79+8vpCvl7zIUuvPHjbVIgARIgARIgARIgARIgARIgARIgARIgARIgARIgARIgARIgARIICwIHD58WNLS0gTC5H9Z6VGR3hJmt4XdUdsPu0U/4JgaHx8vpUodizxZ2P3i9QInEO5CN5+iwO8lS5IACZAACZAACZBARBNgjq2Ivn3sPAkElQDng6DiZGMkENEEOB9E9O1j50kgqAQ4HwQVJxsjgYgmwPkg8m5famqqaARnI2iXLl1aSpYsaTyn4T2NFwRmuy2M0UHYhhe53WIfryNHjrjF+HLlykn58uULozu8RhQToNAdxTeXQyMBEiABEiABEiABEiABEiABEiABEiABEiABEiABEiABEiABEohOAvDiTklJMSHK4SGNF4RubK3IbbcQuwvLsxsCt6fIDaEb/UUfsIUwj9DqiYmJ9O6OzsezUEbF0OWFgpkXIQESIAESIAESIAESIAESIAESIAESIAESIAESIAESIAESIAESIIHgEDh06JDA+x7CMfJgIwc2tlbYxlWc4nZhidx2dBC6YVb0xr717IbQjRziyB+O85UrVzYCPcrQwosAQ5eH1/1gb0iABEiABEiABEiABEiABEiABEiABEiABEiABEiABEiABEiABEggYglAKN61a5cRiWNjYwUvCN3hlPfaCut2C9gIqe7c4lx6eroR7KtWrRpW/Tcd5Z+wJ1Ai7HvIDpIACZAACZAACZAACQSFAFb52jxbQWmQjZAACUQsAc4HEXvr2HESCDoBzgdBR8oGSSBiCXA+iNhbx46TQNAJcD4IOtKgN4hw5RCJy5QpY14Qua2IHPSLhaBB9NWK8+g7xoIx0UggrwQodOeVGMuTAAmQAAmQAAmQAAmQAAmQAAmQAAmQAAmQAAmQAAmQAAmQAAmQQBEQSE1NFYQtR5hyiMU2J7fTc7oIupWnS6KvNp84xoCxIF83xkYjgbwQYI7uvNBiWRIgARIgARIgARIgARIgARIgARIgARIgARIgARIgARIgARIgARIoAgIIWb5t2zbjvV2uXDkjdMM7OpJEbic25Oc+cuSIydeNXNDYr1atGkOYOyEV8X645+imR3cRPyC8PAmQAAmQAAmQAAmQAAmQAAmQAAmQAAmQAAmQAAmQAAmQAAmQAAnkRiAtLc2I2vCGtq9IFbkxVuvZDY9ujAfvMUYaCQRKgEJ3oKRYjgRIgARIgARIgAQinABzbEX4DWT3SSCIBDgfBBEmmyKBCCfA+SDCbyC7TwJBJMD5IIgw2RQJRDgBzgfheQOPHj0q8K6FKIxw5SVKRI/Eh7FgTBgbxoix0kggEALR8ykIZLQsQwIkQAIkQAIkQAIkQAIkQAIkQAIkQAIkQAIkQAIkQAIkQAIkQAIRRuDAgQOCUN8IVQ7v52gTujEmjA1jxFhpJBAIgVKBFGIZEiABEiABEiABEiCByCeQlJQU+YPgCEiABIJCgPNBUDCyERKICgKcD6LiNnIQJBAUApwPgoKRjZBAVBDgfBCetzEjI8N0DAJ3NInclrZzXBhrQkKCPcUtCfgkQI9un2h4ggRIgARIgARIgARIgARIgARIgARIgARIgARIgARIgARIgARIgASKnsDBgwdNDmsrCEdybm5PmhgLvLkxNuxjrDQSCIQAhe5AKLEMCZAACZAACZAACUQBAebYioKbyCGQQJAIcD4IEkg2QwJRQIDzQRTcRA6BBIJEgPNBkECyGRKIAgKcD8LzJmZmZpqORavQjXFB7IbQbccanneCvQonAhS6w+lusC8kQAIkQAIkQAIkQAIkQAIkQAIkQAIkQAIkQAIkQAIkQAIkQAIk4EHg6NGjRgSGEAxROJrMjglbGMZKI4FACDBHdyCUWIYESIAESIAESIAEooAAc2xFwU3kEEggSAQ4HwQJJJshgSggwPkgCm4ih0ACQSLA+SBIINkMCUQBAc4H4X0TbXhvKwqHd28D7x3GE21jCnz0LJlfAtG15CO/FFiPBEiABEiABEiABEiABEiABEiABEiABEiABEiABEiABEiABEiABMKcQDQLwhS6w/zhC8PuUegOw5vCLpEACZAACZAACZBAKAgwx1YoqLJNEohMApwPIvO+sdckEAoCnA9CQZVtkkBkEuB8EJn3jb0mgVAQ4HwQCqpskwRIIBQEGLo8FFTZZrEjkH7oiBzMPColNLRG+bLF82OF8YMDrGJ8TLF7BjhgEiABEiABEiCB4BNI2ZtmGi0TV1riYvn9IviE2SIJkAAJkAAJkAAJkAAJkAAJkAAJkAAJRC6B4qnIRe79Ys9DQGD+2lT5buZW0/L1XepInaQyeb7Kuz+tkeF/bJQKZWPk9+dPzXN9fxWO/icyZeFOr0VKlyohtSrFSY3EWIkrXdJrmcI6OHjiOvl4wjopVfI4+ee1zoV12ZBeZ/nm/bJxV0aOazStmSA7Ug/KgYNH5JRmldznt6ZkyOKN++WEhhXMs+A+4WNn175D8q8+f94sIa6k3tsyUl3vbckSx3krIvszDsvMFXvMuXJlSknHRhW9lnMe3LrnoCzesM8cStZnvVGNeOfpbPsHDx+VaUt2m2NJ5UpL63rls53392bdjgOyausBU6R9gwpRt/hh1dY0Wbcj3YwPz0OtynH+cOQ49/uiXXJEP9wx+nk5vUXlHOfzciD1wGHBs7p6W5qs3HJAtu7JkCrlY6W29qle1bKmfXwuPc35/LWsU06qVYz1LML3UUggnHNsbdmxV+YuWWeoN65bTfCiFW8CR44elWYXPmIgPHrrhXL3Nd2LN5Agjz6c54O1m3bKwpUbZcHyjbJszVapUaWCtGpc27yaN6ghpWNC+7+xC1dskvVbdhni55/ROsjkszeXcTBTVq7fLjtT9kmDOlWkdrVKUsLHd7/sNfmOBIJHIJzng+CNki2RAAkEQoDzQSCUcpbZtitVv7Nskfq1q0id6sd+J8pZMu9H/vvvP1mxbpss1faXr91qvhuhlbo1K0u9WklyUptG0ii5qteG0adVG3aYc2ef3CLX71Abt+6W+fr9C3ZSm4ZSqYLv34xMIf6JagKcD6L69nJwJBBVBEL7C0FUoeJgopUABLnR0zeb4fXoWC1fQnco2WSq2HjfkIW5XgIiZ9/z6gtERVpwCPy2YKf89M82yVBv9R17D0pNXVQA0fl25fzDrK3y19Ld8lm/dtKmvov5s6OWyzQ9Nuye9tK6bu5eZ0tUFM/t3kKgvOCEanJL97oqXGZfhBEfW0q+mrpJZixPEQ0mIB/f3lY6+BG7Dx/5T+79ZKEs2bhP4uNKyaj7O/gFFasLKd7+YbUKugckMSFGfn3qFLOQwW+lrJOvjV0lfy7eJWVjS8qkZ04JpEpElflh1jb59Lf1ps+4/3gOAjUsXLlH7wMMXCc/m7/FMUdVKMcCm/fGrZWMrGgK3vpQIzFObjo7WS4+sUa2++d8/l66toWc2877/xh7a5PHSCAUBN4aNl4+HTvVNI0fVb579+5QXIZtkgAJhDGBrTv3Sr8Xhsvvs5b67GX1pAryzqNXSeeOzXyW8XYCbb//5W/y1bgZcijzsIx47TY5WX8Y9mZf/jRdBo/+Q2JKlZSNk9/0VsR9LC/tuivpDn6oHvDOGPlz9jLBv+nWymr0glsuO1Puvba7IJIBjQRIwEUAi0G63/KaINJH0/o15JeP+hMNCZBAMSUQ7PkAQvIvUxfIW59PkOW6wO7E1g1l5Ot9c6V78FCmPPnuWBmvdTfvcDkhoFLliglyRoem8tK9l0nF8mVzbcdfAQjc/V/5UmbMX+2zGBbI9ezSXvpff26OxcKjfpkl746YaOou+O45qVrJvwPDH7OXy70vjTDlvx3YT05p6/27ks/O8AQJkAAJkAAJFAEBCt1FAJ2XjCwCY6ZvUa/edCOAX3JSjSLtPMTJeBUOrWVkHhF4c8JmrdwjswbOlbsvbCA3dE22RbgtAIHbzqkneE1Vr+Y7P5ovQ+5qJ9WzvF4hdON/Jt7+cbU5Pnf1XvlH70F+DYJnTMkS7uqp6YeNeAlxGhEHfpq9TT5SIdu5kAHi9jNXNpPeL88y3t1PjVwmXz/YQcr48O7/4Jc1RuTGRR7t3TggL+SeJ1aXd3SMKfszlcMuObNVkruPvnZQFosAYN3bVvXZH1/1I+34v2v2yq//7pBubark2nV4cb+liwcKaiu2pMmTXy51e+ejPSxMqKse3PDkTknLlA0702Vn6iHZopEGPv51nVzQoZoK3cfmj4L2gfUjkwBybMHCbWU2fiT6duJsN9S//10lazbuMB4R7oPcIQESCCqBcJsPfpgyT+5/daTsSXVFhDlOv+jAUwmC1lb98XjJ6i1GoIaw/H/9P5CbL+0sj9/WQ2JL+19cCM+kgcMnyoif/jb1LcSj+h3Ll1mB2V+4/Py0a6/3618L5fpHB8vhI0fNofgysZKoHlNbtu+RAxmH5G39of2HyXNlwuAHpFx83qLG2GtwSwJ5IRBu84G3vt/z4gjZtC3FnEIkBBoJkEBoCBSn+QALzb7Xf2/fGjZBv2dsdgMNZI7B9xH8W24jUrkr686uPfvN/9vMW7pePn/p1hzis7Osr31ENnrn81/ljc/GZ/v+Uq1yeWlSr7pZDIcIOOs27xL7/1IntKyXr2v56gOPk0AkzAe8SyRAAiQAAhS6+RwUewIIGzzivhMMh/rVcq60hMA4e9UeObFJohS10H2Dhla/uVvdbPcMnpx/Lt5tBFcI8gN/XmNCTJ/QMPcw1tka4ps8E+hyfJJMX5ZiPJc//W2D9D6lpoxQD9v82Js3tpK2WZ7htv4eFSu/V0H9A/XYRf7zh4Ytlq8f6JAtDDjCTT+sovWA4UvMggwI7w/3amybcG8hxA+dtMG8P699NSN6uk/62emh4ui7+kzhfwB/VO/2QITuCfO2m7DcaLZnp+p+Wo+eU1gMcJYuAvAWItw5ym/+2ixrt7t+wHcez8t+mobMv2PQfNmuUQZgjTX8/OOXN5VWdcuLZ6TTRev3CdIKnNc++hcc5IUhy4YfgZ//mC9796cboSddRR78uPTlzzME4appJEAC0U/gr7kr5ObHh5iBQuC+s09XE6reKfJCFJ44fZHxMtqtHp0ffz1FDh8+Ii/dd5lXQFgs884Xv8rX42dJppaDYZGi03vaa0U9aAVubyJ6QdrF9eCFdrcKdhhPrWqJ8vYjV8npJzQxXcEP1R+MnCwvfvyjrNb+P/Lm1/LugGvMOf4hgeJMYOi3f8qv+vmnkQAJkEAw5gP8Gzx6wj/6PWGCSR9iqQb6PQEidK9+AzUk+HZT9f/O6yRXXXiKtG5SW5ZpxJbvf5sr7305ySzcvbDvmzLr6yelfHz2CH32mr62g7/5XV4a/JM5XUqdIu66upv0vaKLVEjI3g4WyA37bppMmblUbrjkdF/N8TgJkAAJkAAJRDWBY+6DUT1MDo4EfBOoGB8jLTQ/LV6+PGF91y76M8jN3a1tFXnrplYmrLYVJIu+Z9HfAzw7151VRz1rl2k+6jS54rRaQR002r/2zDrSv2dD0y7Cp9uc2c4LXahidNfWLm9ihDLHwgynQRgdMGKJHNVwXAi//thlOYVwZ3nnfpUKse485H9oXmkbQcBZxnMf4d5hyVXKSLtiEkof3tNg78/SNKf6h+PXmiL4H+j82vvj1rhF7j5n1JYR/U8wi1u8NdkyuZxgEQU862kkAALw5A43b270C56WsN5nnyDnne7Khzvqlxm6aMbl7WhO8g8JkEBQCYTLfIDvrgjhDUPu7S9e/p8MuO2iHJ7M+JH33NOOl0lDH5KWjVzfufDD7lL19Pa0eUvWy6lXPW/mFojcyC/5yC0XynsO0RiRcXzZMaE7+7rwgraL6yE0Kjy9YAMfvdotcuM9hPV7NGT5FeediLcy5tfZgsU/NBIINYFwmQ+8jRNh/p96b6w5ZT+b3srxGAmQQHAIFIf54MYBn2iqlC/cIveZnZqZtEmtm9QxEP19R0CBHybPc4vcN/U+Q1OqXK3hzhsYL+u2zZLlidt7ytN3XmLa2rPvgAwdM9XsB/oHYdBfHvyzKY6ULeM0VcPDN1+QQ+RGAaQ8ue3/zjKh1vFdiUYCwSQQzvNBMMfJtkiABCKfAP8FjPx7yBGEMQEIk8jHi9DG+zQUdSitkXp1ImwxbNkm149n3q63e/8hgXcvQi3PX5sq8BrOi2EcyAmNUOkHVEDNj+GaaAPhrXfuy9uPdwj9vFLDNiN/NsI3431+LFNX8C5Ylyq/q3i7fkd6QN493q5zzZm15fi65aSfhowvGxeasNBWxMb1fd3bAZc1kUoJpUW1bEEIc2fO5pfHrJBNuzKMF9MLVzeXBA2Bnxe7OMsr+5Dmix+v3tr+DILvfOUKu8iPNzf6B/74fKAO+h2IHdQ+YFEB6kF4xzMQaF0I/os37JOJ+uzj+d2qIb0LasjZbkOWfzRhnd/P+ScT15sQ8OXLlhJEA8iPLdXP9pd/ugT1evp5xyIIZ8j7/LTJOiRQ1AQQ/vdPzQUHu+zcTgKPCNiWHXuNZ4J5k8c/CCWIXHmzFq4xnuJ5rC6ZmhpkzuJ1MmHaQuNVmRfBHR4iEN7gpY4QiHhfFFaQMUB4hNcqGE6ds9yEikXuQn/mHPeilZsMQ3/lnedwPeQfhACI69KKF4EvfvhL8MzArrv4NDn75BZ+AdSsUlFe7n+5KYPP5oB3Ruco37Z5srRpVkcQ3vOpOy6W2d88bQTkch5eUDkqZh2Iiy1t9uI8wqIXtF00On+5K/oPRO2T2roWM2Zd1r3BD+4wjM+ycZ/kDgkUIwKHMg/LbU9/ZiK94PN30VntitHoOVQSIAEngWDOB9f1PFUQQQYL6MZ/dL989frtclIb7/8mO/tg9wcO/9Xswrv6SRW1vRnE58Z1q5lTH2kUGkRtCdQGvD1a0tJdEdyw+M8K8IHWZzkSIAESIAESKG4E8qZ2FDc6HG9YEbhR80/PUYEWXqLfP+rycshrBxGCebDmqkWe68nPnSqlNaftZBVM7x2y0DT19YMdTRhghAC/8LkZ2ZqHMNv23inuY0M1X7Mvb9Uvft8oeDmFtBL6JfrqzrXljvPrS2xMaNaYJKoHMGzvgexfoCFQjtZc40MmrReI706DSIaQ7LefVy9bSGxnGexDHH9m1DJZs+2A+xS8Ulupx+hL1/j/QdJWmKbC9kujVxhh0x7DFvf0Wc013cYjdLezDHINP/f1ciOOYzzWcA9PaVZJHru0scD72NMgzJ/+6FQjAn98Rxtz7weMWCoLVOSHaGoNoiHyXbeuV94eCmiLKABv33y8KZtX0T6gC2ghCKM2hJbnvbVtIMf3E//XRO75ZKHhixDmD2kI80nzd8j3muMbdquGvfcMj27r+9t2blXZPBtYoIDc5JdpiHZfhlD/MDzvF3XMGbZ83Y4D8uyo5TJn1V7jYW7bgfh+n4q2vfRZ9GYI3T5s8gbzgmDttKp63/EMWYP4PKhvG/vWCOIf/LLWnZ/cfUJ3TtPUBffoIgUsFMmvYZHDlIW7zOfuYxW7MQ5Pw1wwXOcEGNIP5Dd8+dgZW9yLMu7p0cBEcfC8Ft+TgD8C4Zhja+S4Gbpg5T/zQxA8ICDswHMBYvWX6und9STf/8bAC/ST0b/LNRedKq+o8PX+l7/JJ2P+EIjn1jB/4oemh266wB2O2J5DuPQm5z0kSYnlZMzbd0pC2Ti58/kvZPaitdl+jGqUXNWEF+7Qqr6tmmO7bVeqPPjaV/LbjCXZ8ujBQ/WsE5ub/mFcngYx/MzrXjKHP33hZrdHu2c5E/ZQhfuzOjU3Hhv2fDDHAC/Tx/SHNQjcCIPotGYNasij6hF7jv4g6LTUtHR58t2x8o2Gh8YPkNZiSpUU/Ij4pIqMYODN8IPfEwO/NaGl7Y95KAfvW4RmvEPDV9NCRyBc5oOPNTQnDB5J91zTLaABd9TPYreTW5pQxlgos2zNFpPL21l58LM3SlLFhFxzeDvr2P2ysa7v1LGlcz67BWkX7SeWL2suc/S/oz4X62Hxh7VKOgYaCYSaQLjMB57jfH7QD2axRxmdH95//Fp5d8QkzyJ8TwIkEGQCxWE+wP9f/DVigDSo7YqMlxeEC1dsErxgPbu29/s944rzT5RnP/jepC2Z9PcSOf8MV+Qqf9dL0fQsP/3+rynSpmkdubR7B3/FC+3c3/+ukp53vh3w9db8+pr5bhdwBRYMSwLhOh+EJSx2igRIoEgJhEZtK9Ih8eLRSuCsLA9IeN86BWQ73q17DkrXJ/4yrzd/WGUPZ9vOXJFi3kMYhUAaCnv3pzXy2tiVpo8Q4OoklTGiH8JGD5uyQV74xuW1Foprw9MVVr9adtEO+Xzh1QuRG8Js89rlpL2GlE4qV1rg2Txq2iZ59IslPn9sG/7HRrn5vXlukRtt1FdhuKSKmfAKv/atObJis+vavsb1wjcrTF5heO/GKvtmtRKkteYULquLDnBPb3h3noybs91r9alLdkvvl2cZL16I3KiPfOpYMID38O7t/cos453ttQE9CE/2CfN2yA0D58k/6s0La1A93u3dDOHxJu0D+udpLeuUk3dvbS0Qk63dcV59ufL0Wvat2VZQQRrlwCaYhsUF9gfPBh731nkd5M+2XtQjNYz2+LnbjaiMMlhEcGv3us7iAe9jMcQFJ7hWIuN+e2NkG/s5S+g+uWmi4Pl3GkTyy1/5x82/bpWyglzy8ETfr2G9n/lqmX4+VjirmH2MHQI+xGqI3Cc3rSTXab56hO3Gs4xc1bineGExzDx9WRs0fq30G7zAiNzIn41707FRRfO5RJmpi3dJX/185DWygW0fW3zGLz/NJf6DO7znPW2gLrLBwopaleMKFOLeLjTBYp1A8qV79oPvSSDcCEDgHqm5uGH/lxWqt2SJEvqDTkdz7JdpCwS5eP0Z5ojJKi6//MnP8vT7Y43IXaNKBalXK8m9SAgC+MNvfO2zGeTM/U5z6V2kP94gVzCsSb3q7lx6K9dvl4v7vePT23jS34vljGtfMB7JEHvhqQkPDoRYxXsIx52vfdF4iPvsRAFPFHQMEOhPv+YF+XbibCNyY4EAGCKHMDxe4KU+SL1RnLZgxUbpfM2LMuLH6Wac4H5K20amHsJFDx79h5z/vzeyCeC2Pjz2z7/tDfl07FS3x0pyjcpStVJ5c88hbvi7Z7YdbiObACIBWC9+eDFj0Umgduk5rnkC5ZdrRABPq1U10e+Pz57lne8bJleTSzSVQvdTWzkPm/2CtIsGrLc2oi5M04gJ3gyfRxg+E/n5Ed5bmzxGApFG4PdZS2XQqCmm28/e1Usa1qkaaUNgf0mABIJEIBTzQX7/fd2wdZd7VGf7WZCLQmef1NJddv2WY/XcB73sOL/T9OrWwXwP91KMh0iABEiABEiABBwEci5Rd5zkLgmEEwGIOq9/5xKwpy9LMV7Izv79pp6ru7LCYI9XwfTeHtm9KiGQLVq/z1SxormzvnO/duUyMvv1zubQre//a3Ied2qcKB/cdmz1JbxGPQ3etoMnrpPTmleSxy9vKtUquoQ+iPD3D10kC9enqkfsNrlW8zo3VJE1mPbZbxvcYt0Z6qXqNFzvYOZRue3cekYk1N+rjcFZZMikdQJxHmHEJ2hY6nPaZf8BAcIauENIgMf0c32aSUdlgeEfPvKf/KJi6vPqaQ2x2ZehXYjpMAix9/dsZLyU8R55i5/UUNsIJ/26LhA4U72HnbnSIUA+piI82EIQffrKpnKqLlSwHs7T1dP+SfXQhjf1gOFL5LtHO5lyaNvTPpqwVoX1UvLcVc3lvPZV3d6wo6dvNoIwRP+ByuKV67J7D0Lgxj11GnIfexoEYc9ynmXy+h6RYuGdDcOYT/Xoh2d7D13SSGaucIXlfmjYYnM6Xr2lX9Axo35+reeJ1QULHmAQrG9Xod/T8Hxj0QIM5Z22eXeGPK8iNsTe43WBA7znsVgBhufw09/Wyzs6zq//2iQXa90WurjA2ggN1Y2ICvASRy76M1oee77B5/1f1gg8qcuVKSVjH+kklXUBh7XeJ9c0CxywKAHPnnOBC8KX3/bBv2YByHsqRD+m4d/za1hEAC7IYT7wp9Xy0rXHnqElG/eJXQBw1wUNsvUhr9dbnRVRoZbOUTQSyA8B5NgKJ5s6R6N8qPc15qfeDm8FhC9/d8REE/569IRZcstlZ/rtNtp449NfjPf3aw9eIQhtDNu0PUVuGjBE5i5ZJ19pzu++V5yVw+vTNvzGZ+PVoztW3h1wjRG4bI67z7//S+5/daTpy4sf/ygfPX2DrWK28Lq4/dlhsif1gBHp3nqkj3RRD24I9vBO/33WMrn7heGyfXeq3Pnc58Z7JC9iXraL5fKmIGPo+8xnZgzxZWJNfuQ+F5zk9oCHtzU4dO7Y1N0DCJT91PsdOQQRHvr1h640Hra2AIS6W58cKhDDh4z503jV23PYYlGC9Ya5uscpJpchwj/CcN/ufelLQf5lWugIhMN8gB99sSgCBlE3L+Ysv0oXowTTkGcTr1BYh5b1jWC3aoP+/8rLX8qgp64XeKjD8Ln68Kvf5Bud92BXqicYjQQKg0A4zAfOcWKR2136bwwWxCGSyDUXneI8zX0SIIEQEuB84B/upu0uxwmUqlY5Z7QmZ218R7aG77eB2Ip1roh8KFu3Zt6+GwXSfn7LILT7pilv+aw+VSPsXP3QIPO9rmeXdlImKzqOzwo8EREEwm0+iAho7CQJkECREAiNS2uRDIUXjXYC8Jq04jBEL0+bNP+Y0AphGeKS0+as2mPyOUOgPq157l8WUc4pZkMctsecx53XwD5EvIG3tHaL3DhWXQXvxy5rjF0TrhlhwPNje1VEQ1h1+0K+XoSmRuj1t350LQJoqp7Sl56cPfzzEgeihAAAQABJREFU6Sp8D7unvQnxbUVuXF+HKNeeWcd4VeP9wqyFANi39o6KdhC5MeYhd7aVE5u4RG6ch4fshR2qCfI++zLk8X7l25XmNETgp69o5ha5cRAi7NMqelbUsOsQq22YbdsexE+I3BBBPtHrYyxWsMUWovcQDSOP/iFM+Zvfu0RhW9+5hSj6sgqQ6LPzHkIM7ZwlnuI5KQqDV7K9r/CYhuf0dxpyvM8bs+VP9TqGXX5qzVxDbIPns7oYwXmfEdYdnsQFsSY1E4z3NNpAeHKw9LSf/tlmDlUoG5PD2/gljSiAvNxYLPHurce7RW5U0FsnN3ZNNs8n2h2qIfad9vcyVwhiCNxOkRtlMM6+59Y33va4/2NnHPufQpxPKl9aRj/UUS7VcOtOkRvn4NndsbFLDPP27KNMoIYxIyQ5DHnMIfpbw0IRjKtVcnk5p232hSS2TCBbLAqxqQcwH9JIIBoIjNDQ5LDT2jdxi9N4D29qhDGH2TLmjY8/+CG8fYu6MvyV/2VrB56Xr9x/uamFf8tmzPf3b8R/RnC6TL1ErciNivhx3Xp1Tp/n+rfW2Y1nP/zeCMQQtscO7GfEXuzDsIXo/d17d5s2EWb8mQ++c1YP6j44QDTL6xieU+9pCPWwEa/eJjf2Ot0tcuMYxG+Ef2/ewBW9Asc+/nqKLF612YwRoZwRRtppGHe/q7uZQ29/PsF5yojfYyfNMceuUE/+13VxghW5cRD3beRrfeX4xrWz1eOb6COw0uGJXbdm3hbiOH/8RY73SDGE9f950H1yavvGsmlbiiAtQftLn5RzbnlNml/wiAlxiu+4yC1+3/XnRsqw2E8SCCqBe18aIUgJUqVSOXlTF1LRSIAEii+BcJsPNm1z/T6BO4I5yp9V1HQl9v8rNm8L7Lem5WuPfadBdKVgWtcbXpG2vR73+3r6vbE+L4mxeHvh+9wtTww1IjcWCmLhMCJC0UiABEiABEigsAjQo7uwSPM6QSEAT2yE556hIcghHNnvTQhLDfEYYlPjmvEmhDFy5iKssTUrjiNUMnIeh8ru1Bzctl/OazSrVc6E3IZH6wYVq/Njn2voc7x8GUI6v3hN3jx3If7BS/hXDeu9ckv28LDIi4wc5rALVBz2Ja7B2x45jj3ro96CdamC/NoweJR7Y4MwzLgvEO1XOPoAUQIe8LDz1QPbegCbA44/yM/cQ/NBI38xPGeRqxre1Z6G/NS+PK4R2vv3RbuM2I5xO73KPdsJxfsHP3N5X/tq+/ouydLvgvq+Tmc7XloXIOB/KiB4BNPgaY0FJAjNPWf1HnPPbPtH9F7Bux92rt4rp6iM8PIIPw+76oxa5nNq3nj8wSIGRBZwPgMoYkOB1/Yh1kMor5EYJyn7M7Vs3j5bXXRO+VsjRKzWeUWHYER3j24F/BZe419lhS6HuD1UF2DgmbKh8pG729vzH+gFUjS6gTUsDPFmiE4wevoWb6fkmjNraySDal7P8WDxIRBOObYg+tr8c/Dg9rTLz+0k85auN2Lqv8s2CHLU+bNHNH+0tx9UIJYilDjyQa/ddGxRnGdbnY5v4DMfOLwtJ0xbaLyykbsauYRh8NgeNX6m2e/V7QQTrty88fiD0IgYD0T70RP+kdcfuFJiYkp6lCr42/yMAR6kX2medBi8L+CtEYj9/Md8UwxhmHFdb9btlJaCEOTwzINHO8KSw779dbb5Nwpini8hD+f6ab5m/GhGCw2BcJgPEHLfms1dbd/ntq1Qrqy7yLZd+VtE6m6gkHfwmbCRJ3BpCN54WSuv0Q3wNQ7zFuYvGgmEmkA4zAd2jIgg8oum/IC99fBVUpl56i0abkmgUAhwPvCPeWfKfncB53cR90HHDv7fBP+m49/9nXuOfedxFMmxu3vvsfYrVUjIcR4Hut/8qtfjWJz6rS689WX4Ph5s27pzr/R54ENJTUuXRslVZdiLt0rpmND95hrs/rM9/wTCaT7w31OeJQESKO4E+C9PcX8CImz8Z6mgOvjXdUbQWr55v8B7GTZlwS7jKd1Zw14j7zOEJQi0fVVYtYZwzrDcwpbb8vndNqvt/YsoBK5EDamM/OJ70w7nt3mv9bq2rmJErDb1KuQqpOH6mzSMNMK8Q9iDpavXNSw1/ZiQhvfOXMzI6e3LMDZw9yZ027zh8P7emnJQPVK9iwwQQ2E29LXZV89mhBOHQQj3Zyc0rGCEbgiu67brF2wV3j3NGQ7b85wz3DU85wtb6Pbsj30PL+EeHasJ8lkHYvCgf2z4UndOb9RByPDW9coLQvIXxCCSQsDFvfpRvbed92S6el1DaIb11BDhTkP+cyxagB3WrV084SyDfXi1w+DZjvIQOWDNdMHKGm1j0Qbv/2OItATr9DysoZf7bk7oH4TBR9vbNOJDpobdh23c6cqnjQUohzRXZpzmn8+vYXHF3Rc2ECxawMIbLB5BWHUY5h1/n6FArgkxH58jpAzA59ib7dh7SBb74LRrX/bPt7f6PEYChUkAuaAh4uAHmfPPaJPj0r00P+6T731rQoZ/qQJxbkJ36ybehXD8wJSUmGBEpJTU7Au6nBf1177TWwNtWKF7zcadpn9oB7mp/dnJeh5CN4RlhCxu1iB79BV/dQM9l58xQPy3oaPhWR+oLV/riqCBH/jG/ekSvT3r7j/gmtdxfPWGHW6he/XGHaZojaSKfkMydmzlXUD3vA7fRy4Bp6dSoCE97Wi3aNh8a1WyFlHY9+G8nbN4nVzR/33BYp+K+vm57uJTpWWj2rpfRsP275GJ0xcJFpIgvP/EvxfJ8Jf/J2WyFteE87jYNxIIBoGVmobg8YFjTFOILnL2yS2C0SzbIAESiEAC4TofOBff7N13wKQ+8oUXzgep+u89zFnPV3kcd+YOxyI4Z/hzWw+LgL1Zufg4b4fdx958uI/57uE+4GXnz9nLTNohL6dyHMJ3/ase/NCkHUJqphGv9hV4sdNIgARIgARIoLAJUOgubOK8XoEIQKisqqGPIYj9reHLrdANT2DY2Sr4InfyCyrsQQhHXuCaleKMwLVii2tVJHJAh8oQNhpe5b7MJdv5Opv7cQj3N51d14Rgn7dmr/TXvN/7NZwxvFgxbgjOvgyi21DNg+xLBPNWD4KxNXD0Z9VVhPNmyPENgzh3/6eLvBXJdgxCtTUrkuN9bqG3nTmLUc+b0O1vDH7Q2e6EdIuw7FiokKFiK8K323DvqRq2PVCRGx18VfOcQ8yF6Arv/gGavxwhrx/5fIl82s8V4j2/A0EkBAi249VzG8/Tw70aS2yMy3Pehi1HiHPPBQX2GcB1kQ8+N1MHyWzWvW0VGTdnmxGPMb5LNdQ8vPvxqMxfu1cGT1wvELuxOMEzPz0awjP/kebw/kNDwFvBPdsFgvimu4Ym/2LKRpmvkQyQMx4COsTpe3oUXKxBuH1EVQBPX1EhwMr57B/MPKoLH5YEcYRsKtIJhFOOLYjXMIjI7w6f6BVtlYrlTA7oMb/+I0/febFPz0b8qOPvRxVvnt6eF6xTo5LnIfd7X/WXrTkWQSE5lxx6znzCS7VeKITu/IzBmQewvnqeB2I7du+TPfrDHgz3Bq/c7EjWwjWUg9AP89dfnMcPewjzbIV4HKMFj0A4zAcNk49FGlm/xRX9JdARrt/sSu2C8jWSfC/IDLS9wiiH7yF3vzjciNy1qiXKr4MfyPHDd58LTpLvJ8810QymzVkhH2magLuv6V4Y3eM1ijGBcJgPMNf3ffozSdfIKY3rVpMnb7+4GN8RDp0Eio4A5wP/7GtVPeaEge/E+PfclyE1EBa5wpyRXHyVx3Hnd6O1m3aY9Eye5T957sZsh74aN9NEn8p20MsbLB6yEZa8nDaH7Hd8X+ftcYzr5seHyMIVm8yCPCzMc6aVseW4jWwC4TAfRDZB9p4ESKCwCFDoLizSvE5QCEDIhVA9atpmQSjy686qY4ReeGtDZD6paaIJmdxOvY9na67lKQt3Sp8zasssPY/wfxDG4RUZKiuV5YEaqvYhdEE0wwu5shGiG96jyNX91g+r5YGLvXuTffPXZnnu6+WmWxDiwQee5za8N3JAQzj3tP/kmOjs60d+W8dXmGwrhJbV8OTIjZ2bQSgNlTnzcofqGvlt197bhJKlzDMLL2g853ghJH0gkQjgKf3t3y7Rpe959eTsNlVMfvNnRy03IeTfH7dG7rqgYIIrvLUhdGOBxWT9fJ3brqrAi3yypgqAeXpz45h9BrB//gnVJCHOv9d0rIbztd7cqIOxI5f8MA3bP/z3jeYF8R8CPvK6w8Dv6Sub5givD5H7lvfmGSE8VsP0t9IQ9W3Uux3zBWz1tjSxIr05EIQ//TVE+XXvzDUiN5pDfvC8LFbw14X6VcsaoRuLeOBZ7wwRj3oNqsebl20D94ZGAuFIYMnqzSYsOfoGj+LXP/3Fbzfh+QgPx0vUy9ublfSSrsJbOX/HSpb0Pzf5q1sY5w5l5h4NJj9jOHjoWLtHPVca+RhYXOyxRX3IM9zYIVb6qCL16xwT0e13Bk204au4OY7vIbas34I8GbEEsJgBC1X2pWXI8jVb8zSOZVlRBVAJoTIjwWYtXCM2GsKDN52fQ+S2Y7jorHbyafupAqH7ix+mU+i2YLiNagKvDhkn85e7vBQ7d2gqYzTyi6etzlootWdfmomSgvMtGtSUts2TPYvyPQmQQAQTCOf5oGbVY8L2jhT/ocCdocKd9fzdGiz0sQavdm92Yee22Q7/s3BttveF8eaB176SyTOX6G8xJWTQk9dxHi4M6LwGCZAACZCATwIUun2i4YlwJYB80BD/5mhoYAg9f2gOXIS3PrtNklv0gcAHoRvCH4Ru5PSGBSIWhuu4vfUL3qO/zd9pciOP+GOjCqKJmoM6u8c6PDpfGrPCVIdYeO9FOfMEb9qd7lXodoa63qLCmj+D8ObNbF7tDO1H/56Nsome3so7jzVU0c6aydPc2L7LuXXmZnbWy1kyMo7gPk3X3NEIH//UyGXGS7paxVifnUco+qe/WmbOI4z89boIBNZbvZ//XLzbLPoYOmmDLgapJB0bHVuBbArl4Q/qox8I//3jrK1G6P5NP2cZmtccCzAgZHuafQZw/CLNpY4FKXkx5O0el5X/G0LuRmWybofLkxARHjroeG47p54gV7unwQMc3t7Izz6ob5sczx88xYMtdCPfOxYATNG5qax6maNvwTIsBAFvREiA6H9DV/6oFyy2xaWdcMmxhRDesMQK8XJmx2Z+8SOML0Qw1PEldPttIIQnm9Y/Fn7ceJe2932x9VuOeZ82c9Rzir3+ok5s2Jo3b1ffPcl+pqFDIFyjiw46d8x+3ts7CJMQKLftSpUOLevLo7de6K2Yz2P1alWRFeu2yYZt/se0dcdetxeMz8Z4It8EwmU+aN20jhF0p/+7UuYuWSftmtfNdUzwIoKnMwx5IM/vnDP9gTkZZn9Wbzz2g3WLhjX99q5Fw1qGy0b9nMDTFdENaCQQKgLhMB/MXrTWPbzBo/9w73vb2aL/Ptz70ghz6o4ru1Jg8QaJx0ggnwQ4H/gHV7v6sShQv81YIt1OaeWzwuSZS93nalcP7HeQhro4NLZ0jEnxNOz7adL3ii5mUaC7oTDYeUMXKY/4cbrpyXN395ZzTjs+DHrFLoSCQDjMB6EYF9skARKIPgIUuqPvnkb9iDo2rmi8MeHN+e/aVJmkQi8MeaqtdVEP0Fe+XWHE8FTNtzzTCt0qkufVrMekM6R2XtsIZflHLm0s/6iovzP1kDwxYpmMerCDJGkucGsL16caUQzv+3Su7TW8+dqs8OK2jt06hW6wvsgj97Ithx/msfDAm9VTD1QYysBrHJ7ogVqyhmmG1zkWMmDhwiUnHRMUPNuYvcp1fXj21q2aU/D0LB/u7xGG+9k+zeTGgfOMVzbCT390e1vxFTTgSRXDkYMa3tPPXtUsm0f0U1c0lUtfTjXez499sURGPdBBKsYf88bLCwtcv4eK1YN/XSd/qRAPj2orFCNseGJCznbxHEEEhziLZzUvQjfCk0Po36HpChD++/ouyeZ5QJ77ePUM95dLHQthFq3fZ4YHr2qnZ7kdszOsuj0WjO1L17YIRjM52rjyjFoycuomc69xD/CZdOaXz1GBB0ggDAlAsPlm/CzTs6svPFkG3HaR314+/MbXMvTbP2XqnOWyUcVe549LfisWwsn6tZMkRqNQZGraib/mrZQ+Oh5fNl3Pw0rpv2sN6xzzPq2qgrE1p9eHPYYtRO7de9Och4K278wDOEV/jLv+4tMCaruReptA6LbjCqhSVqF6WWHet2g+4s2aZ9lXKMc/9Z7Top/AI7dcKBf2fdMM9IWPfpSv37wj10GP/PlvWZOV6/1c/XEVua4jwZzhQrfvcn1H8dVvOx8klo+nyO0LEo9HFYFm9asbYcffoLAga2fKPhMmt1WjWqZobmkw/LXHcyRAAuFJIJzng9ZNapv0Cli0icgTz9zZy/z/gDeSI3+eYQ4jxVLXkwL7jQAi9z3XdJOXP/lZEBr9rWET5PG+/v9/ydu1Q3Vs1C8zTd/Q/u1XdpEbe50eqkuxXRIgARIgARIImECJgEuyIAmECQEIn6c1d62gnKKejdPU2zNORUF7DN2Ex+nxyeVNLuuvNWz3+h3pJmS5zemdl6FUT3R50W5J8e6xnJe2QlEWocifusLlDbd7/yGTFxhh2q3tzzgWutjp9WzPL9m4T+Z6CVuO88jJ3KmxS5j+Qb13t6oXrzf7Xs/B89ibtVLvYiuYv6betRA7AzWEr+7R0eUh/POc7SZks7e6uL/oHwwexTYku7eykXQMXsjXZnlm/7Nyj3yiwqY3wzM+VcPPw+6+sEGOMNkQtZ9W0RyG/PYQjgtiNjw5Fi98PnmDO2JCzxO9L0TA4oNubVyizhfqhezrWfHWJ2d4cpsHHvc3qXxpvyI32srUZw1iN8zbs5+uXujfznA9N6ZQBPzB5x2h0WHwVL9j0HzBZ5hGAoESQI6tos6zNX7aArdoe/m5nXLt+mXnuFyMMeeMHOf6sSjXSoVUAKH6Lj/HNYYxv842XsreLr1aBTn8KATr3b1Dth/DKqlXe/l41wKtmQvWeKsurw/9xevxYByMLxMrNvzhuD/nGw/SQNrtlRVGfuaC1TJ20pxAqrjLXHimK9ziEQ2V/rb+eOfNEKodP+zRQkcgHOYDjK5jq/rmc4H9P/5ZJv1fGSkZBzPx1qshJ/wTA7815xLKxsrDt1zgtVw4Hmzv8FYfNd41J3jr59adew0LnHPW8VaWx0ggGATCYT54/p5L5ccP7vX76n6qy3OyXs0kd7kbLqHIEoxngG2QgCUQLfMBoiktWLHRvNLSvf+WZcecly3S+t3Rp6upghzcL378o9fqn42dKkjXBLux1xmC79yB2l1XdXOnZRk0arK8NnScBJLGKND281vuz9nL5b6XvzTVe3ZpJ0/07ZnfplgvQgiEw3wQIajYTRIggSImQKG7iG8AL58/AghfDoPAh5DJELkhdjutq4Yvhw2Z6BIH8xu23IbBRujsQePXGu9a53XCYR/j73WyS2T8W71sh6n4aA3iPnKbwz79bYM4Q4zDS/q+IYs0Q6arALzCnSI56tx5QX1sjGB448C5xnPbloGIOPLPTe7836agxx/kRX64tyt3+IotaeqhPFfgZW7bQPG9BzLl3Z/XyNBJ6z1qi/RT4RbiHgSOm96dp2G4d5l9FMQxLHRAm/C4L1emlIZmb5CjjUg+cPt59aRRDVcI9w/1+ZuvnvVOQwjv179bZQ4hhPeVp9d2nnbvn9qskp5zeT0gd/2oaZvc5/K6U0c97U9o6Ap//vmUjeY+IIqAc7GJZ5v9L25oIjHg83qz5sxGnm9nlAR47Y+dsUUeVY9z57OBe3pi1mKLl0avEHi2fzJxvT7LrtdwDdmPtlZtzenpGK954dFX2FgVtJGv2xoWrtz18QLZpc+8tR2OfXssHLfwqLfh55du2i9XvTlHXlQ2CGkODvhcgvNq3UfY90Bsgy4WwefS32trmC72CWR8LBNeBL7MClveRsMVN6lXPdfOndCyntsDGl4R4Zaz+XH1SIeXBkTbi+96R37VUOvYh2GLkIY973jbhOCukFDG6w9CZ5/S0pT/TgVjp2iMH+UGvD1avlTvVfyoFip78o6eJvwz2u/z4IeCkLHpGcfmx/0HDsoHI38ThJa2dpV6r7dvUde8vfvF4fLmZ+PF+SMi/o2GF36fBz50L2ywdU9q01DO6tTcvP1UfwQc8M4YE57ensfCgIuUmfXYtce5jV4Cj9/W052v+osf/pLz/ve6fDVupixetdmE7d60LUXGT10gdz3/hfR9Zpj7WXv9wSvd80Mk0EG6Brt4B5935Le0ntu2/yY6hH5uUjSKAxZ93nxpZ3uKWxIgARIgARIggQAJPPnut3L2ja+YF1KjBNMu7d5RamXl6n7vy0ny0OujjKCO7/7w9IYw/ZBGpYKVjSstN/c+I0+XR8Sol/tfbr4HIBoWcpafdf1L8vn3f5nv4/jugP8nQnSlWQvXCL47h9qWrt4iNz72iflednzj2vLMXb1k7750gdjv7YX/F6CRAAmQAAmQQGERYOjywiLN6wSVwOktKplQyNZb0xm23F7obA1l/ub3q4zXI46d2aqyPZWnbS8Nl/2JiuUp+zPlg1/Wmhc8Sgff0UaQizdc7H7Nfz1jeYp6rmbIwJ9XC0K8t6hTTqqrd/tlGrYZec0hEuNVX8OJp2iYa4S6htf2oNvbGM9Q5F3u8sQ0GXJXO1MGY0O+55vOTjbiIkRyiMplVUCsprmRN+xKNx7aCE/euWVl+cwhsDu5IG84Qk5DgJ+/LlWuVmEOCxNqVoqTvdoH5JeGQRTvoaGYnaHX4Y38/NXNBSG34bEOcRLlalaOM6I9cpDDMI5n+zSXSgnHwrabExH+B6Hzn7+quYqZsw3rhz9fbEKPJ8SVMkIxhGGImhB1n7mymXtRg7dh36N5v2eu2GPE0NfHrpL2DSq6RXRv5f0du/jE6iac/NEsVfoC9byH57Yvwz196v+aqjf5UpPf+6Fhi015PAMQvLemHBTbVjddpOJcmPL2za3knk8WGtHWhkn3dp3mtcvJM+q53jhrYQDK3KULNR78bLFA2O7zxmwT7aGEikV4D80I0RC+0QUzC/S5vOzVf2TAZU3kwg4584x7u15RHnvvf61N+HjkXcciga80nDleMIzPsgy0j++NWyN4+bOrNfXB/Re7Fq34K8dz4U2gqHNswUtx8gxXrjor9gRCDGVfGvyTCeE9dc4KOf2EJoFUK5QyEK7ef/xauf3ZYSac6tUPDjJ59ZJrVDL9tZ6pCK088LGrJSmxXI5+PaY5rn/+41/jxfq/pz6VR9782oRiXrt5p1lM1OXE5jpnljAieo7KQTiQXKOyvP1IHyO6QdR+7K1v5PF3RguOH9E5ZrOGGMcPdy01TOzETx40P7pBeH/r4T5y7SMfy1oNJYv7gxCL1ZPKS0LZOFm3eZfb8+QNFcGf69crW0+Rz+/K+z8QeNt8rLmWB3/zu16vkgqYhwxHFEaYxoHDJ5ofz7JV5pugECjq+cA5iBpVKsjvnz0iWDQx6e/FRuDu98IXpgjEXs8fS7Fo5JX7/08u7tre2UxE7L/2wBWyfO1W+XfZBhn23TTzozVy3lfQOWKT5uPGZ9Aawrqf2ckVlcce45YEQkEgnOaDUIyPbZIACQROgPNB7qxiSpWUMe/cJdc8/JH5Nx0LN/FCiqLD+t3ZWvWkCvLZC7e4F/PZ44FsT2vfRMYN6i/3a6QbeKavXL9d7n91pLuqt+9H7pMh2MH/q6SmuSI5oj9tLnnc71X++fopqePIZ+63ME+GLQHOB2F7a9gxEiABDwL06PYAwreRQQAiH7xXYRACz1CR1dNqqRDaTL2ZYRBBrQeqZ7nc3kPU/axfe3MNiIkwCEvhtjgR/YTQCZEL4cEhJCK0May/ilM3dk02iwPwfs32A5KmIc0h1H94WxvjHXrbufVMrl+I357hxe+6oIG8fkNLqariNuyAtos2IPifrnmZh9zVVs5WcdJf3mfkVx6q5XBPIDBaj1MrcrdvUEGG9muXTeQ2F9M/8BQe/VBHXayQZO73QfVYRW5liNy4/zg++sGORmy3daJpC6/8/3WvZ4aExQbPjlpu9j+asM6dgxr3GKKxP8MCgRevae5mCNEcLPNjuN/284D6F3fyHrbc2Xa3tlVkzMOdzP1Czm4I3AhjjjFBmMVn9pXrWmQTuRG6/IkRS43Ijeery/FJJjz7AzpevLCAop0+OxgbQnjf+v48k8/bXrd726om17l9NrGYY+ueDEGkBnxeEIb91u51pYG+xzO5P/2wrRrWWzz3t59X3yx6wOcDnu/WPEVu5PBGxAewo5FAURNA+G4IpvgRqFe3DgF351IVuq1HM7ybw82Qc++PYY8KcgWXjillcozCmwMiN96fo8d/H/aI2JCrnv1H3nH8kNW8QU1zCvm44ZkBcRzh3Yc8d5OcqWI32gqV4X5MUaERonpcrCuSCgRs5AfHPUPfHrrpfCNy2z40rV/DiJN3XNnVhGOEZ8mWHXuNJwvCKyKs9KMq4j9+Ww9bxb1tlFxVJg550IRNh9cK6kIcR+5V5A1/46Er5c4+Z2t/Wrjvvbsyd6KSQJVK5WTEq7fJi/deZp43zBMwT5Ebc8Fj/+shPc5yhcCPNBj4fP304X3GUwsCP559LAJatmaLW+TGYp6fNIRzv6u7Rdrw2F8SIAESIAESKBYE6tVKMt/fkZYIC/BgVuSGF3e3k1vKhMEPSNvmyfnm0bZZsowffL88dcfF5vsxFr5ac34/wnFEwcJCUhoJkAAJkAAJFEcCx+3bt69YxBJJSHAJnsXxJnPMwSUAIRgiHcT2SDMIwxCoD6qg11y9vSGWOQ1flJHXODYm+3FnGYQ3X7ppnyTGl5ZmtRP8evE66zn3kRsZQjUEzhqJcZJcpUw2oc5Z1nMf4ijqrleBFGGpG1Qrm68+eLbL94VLAPcRudXX6vOIhSh1q5Q1ebc9e/Ht31vk6a+WmWfylydOlsSEGM8i5j3Cdt83ZKHZf1I9xy/RSAxOw7ONZwbhyZvWTDDXdJ7HPhZwYMFIpBo+m6u3pclGjeoQo3MUBG58tmpXdv1Pd6SOi/0mgUgjgB+4VqrIDaG6fu0kaVy3uhH2AxkHBK/1W3arZ8gWqVElUT2oaxaJyIs5E/1fsW6r8TLFD3k11CPFLjbwNhb0HeGll6mnKspBrK6jHtrOH+S81cOxzMwjsmTNZtmmYl/bZnUFgieNBLBYAqHL8UJITIQdRR55hPCE1axSUa644CTpo69I9hiCyI3PG0KVJ9esLPVrVTGLRPgEkAAJkAAJkAAJRAYBfA/GAlF8D66v35vx/R8e18E2fDdatWG7Lo7batK4lIvX39OqV5bG9arlKQd4sPvF9kiABAqXwOrVqyUuLk4qVdJUrrqNRsvIyJDdu3cLtg0aNIjGIUbcmPbv3x/WfabQHda3h50jARIggeJNACHLkVMc4cSf0xDuvkz/v1LOeXq6bN97UK49s47c17Ohr6I8TgIkQAIkQAIkEKEEkJMS+SkR8hsCMQwLK3prRIL3Hr8mQkfFbpMACZAACZAACZAACZAACZBAYAQodAfGiaWCSyDchW7fbpvB5cDWSIAESIAESCDPBGxI7i2aw9uf7dOQ4zYM/vH1yvsrynMkUKwJIMeWzbNVrEFw8CRAAmYuiLT5oGql8tL/+nNl9jdPy8fP3CAnt2lkQn8jFD6NBEgg/wT4/SD/7FiTBKKNAOeDaLujHA8J5J8A54P8s2NNEiCBwiUQebGXC5cPr0YCJEACJFCEBE5pVkl+mLVVZq/aI69+u9Lkmq5fLV5z0R/r1LJN++WZUctMzm+E6z6xceKxk9wjARIgARIgARKIOgLI333RWe3Ma8nqzRrqv2LUjZEDIgESIAESIAESIAESIAESIAFfBJA2IRoN44rWsUXj/QqXMTF0ebjcCfaDBEiABEjAK4GXx6yQL//c5D6HPNrNaiWYUKVb92TIJs1JDYPIPfiOtlJf87bTSIAESIAESIAESIAESIAESIAESIAESIAESIAESCCaCNjQ5RUrVpQyZcqY30ejZXxW5E5PT5e9e/cyR3cY3dhwD11Oj+4weljYFRIgARIggZwEHrykscCze6SK3TNX7JEDB4/InNWuvJwl1LW7UY14ueSkGnJRx+piQ53nbIVHSIAESIAESIAESIAESIAESIAESIAESIAESIAESCByCZQo4cpGDFH46NGjgvfHHecIfRm5QzM9x5is4G3HGuFDYvcLgQCF7kKAzEuQAAmQAAnknwC+q53eorJ5ISrP7v2HTD7u8mVjpEr50lLSGcc8/5dhTRIoFgRsPt6kpKRiMV4OkgRIwDcBzge+2fAMCRQ3ApwPitsd53hJwDcBzge+2fAMCRQ3ApwPwvOOx8TEGCH4yJEjRuiGyB0tQrcV7yF2wzBWGgkEQoBCdyCUWIYESIAESCAsCED0RohyvGgkQAIkQAIkQAIkQAIkQAIkQAIkQAIkQAIkQAIkUFwIxMbGmpDeEIMhdkeT17NT6MZ+XFxccbmtHGcBCVDoLiBAVicBEiABEiABEiCBSCFAT+5IuVPsJwmEngDng9Az5hVIIFIIcD6IlDvFfpJA6AlwPgg9Y16BBCKFAOeD8LxTEH8zMjKMN7f1fA7PnuavVxiTHReF7vwxLI61XAH9i+PIOWYSIAESIAESIAESIAESIAESIAESIAESIAESIAESIAESIAESIAESiAACZcuWNaHK4c19+PBhtygcAV3PtYsQuDEmjA3h2DFWGgkEQoBCdyCUWIYESIAESIAESIAEooAAcmzZPFtRMBwOgQRIoAAEOB8UAB6rkkCUEeB8EGU3lMMhgQIQ4HxQAHisSgJRRoDzQXjeUIQqT0hIkMzMTDl06FDUCd0YE8aGMUZTWPbwfJqip1cUuqPnXnIkJEACJEACJEACJEACJEACJEACJEACJEACJEACJEACJEACJEACUUogPj5ekMMa3s8QhbHF+0g1OxaMw44FY6SRQKAEjtu3b1/kfgICHaWWwwoQGgmQAAmQAAmQAAmQAAmQAAmQAAmQAAmQAAmQAAmQAAmQAAmQAAlEKoHU1FTBC3ms7atUqVIRORyI2wcPHjS5x5F/vFy5clK+fPmIHEu0dnr//v1hPbTIfPLDGik7RwIkQAIkQAIkQAIkQAIkQAIkQAIkQAIkQAIkQAIkQAIkQAIkQALBJwAhGOIwPLqRz9qG+S5ZsqR5H/wrBr9FeHIjHzfClduxlC5dmiJ38FFHfYsMXR71t5gDJAESIAESIAESIAEXAebY4pNAAiRgCXA+sCS4JQES4HzAZ4AESMAS4HxgSXBLAiTA+SD8n4HExEQTshxe0HhBLIZwHCmGvqLf6enp5gXhG2OikUBeCdCjO6/EWJ4ESIAESIAESIAESIAESIAESIAESIAESIAESIAESIAESIAESIAEiogAQpUnJSXJrl27jFe0zdMNARke3tbLGx7feMHstjC7jH7ZF6579OhR84I3OoRu65VeuXJlidTw64XJk9fKSYA5unMy4RESIAESIAESIAESIAESIAESIAESIAESIAESIAESIAESIAESIAESCGsCyHGdkpJixG6ELodYjBDg2FrB226dondhDAoCtxW2IcBjH/1FuHJs8YqNjTWe3BS5C+OO5O8azNGdP26sRQIkQAIkQAIkQAIkQAIkQAIkQAIkQAIkQAIkQAIkQAIkQAIkQAIk4IMABOIqVapIamqq7Nu3z4jJEJghIluBG1uI3Hbro6mgHrZe3NhakRtCN/bhxY3jyDWOF40ECkKAocsLQo91SYAESIAESIAESCCCCCDHFgyhrWgkQALFmwDng+J9/zl6EnAS4HzgpMF9EijeBDgfFO/7z9GTgJMA5wMnjcjYh2BctmxZSUtLE3jgQkiG2XDldlsUo7Git+1PQkKCxMfHM1R5UdyMKLwmhe4ovKkcEgmQQOQQwPeNvQcyTYfLxJaU2FIlIqfz7CkJkAAJkAAJkAAJkAAJkAAJkAAJkAAJkAAJkAAJkEBYEIB3d4UKFaRcuXJy4MABkwP74MGDxoMa3tRFYfAij4mJkbi4OPOCGI9jNBIIFgHm6A4WSbZDAiRAAvkgsC/9sJz+6FRT86FejeXK02vluZUfZm2VeWtSpaR+P3j00iZ5rs8KJEACJEACJEACJEACJEACJEACJEACJEACJEACJEACJEACJOBJINxzdHPZhOcd43sSIAESiDACs1bukdHTN+trS4T1nN0lARIgARIgARIgARIgARIgARIgARIgARIgARIgARIgARIggfwRoNCdP26sRQIkQAIkQAIkQAIRRwA5tmyerYjrPDtMAiQQVAKcD4KKk42RQEQT4HwQ0bePnSeBoBLgfBBUnGyMBCKaAOeDiL597DwJFCsCzNFdrG43B0sCJBCNBPqeW0+uOK2WHHdcNI6OYyIBEiABEiABEiABEiABEiABEiABEiABEiABEiABEiABEiCBnAQodOdkwiMkQAIkEFEEaiTGCV40EiABEsiNQFJSUm5FeJ4ESKCYEOB8UExuNIdJAgEQ4HwQACQWIYFiQoDzQTG50RwmCQRAgPNBAJBYhARIICwIUOgOi9vATpAACeRG4OjR/2RzSoas35Eu6YeOSJUKsdKsVoKULpX3DAybdmUY7+ealbKLw3oJ2bYnQ9ZuPyAZh45KDT1fv2pZiY3J2zXQzqqtabJpV7o0rpEgtSpnv05uY8X5zCNHZenG/bJ7f6bpQ21to0SJgrtso9012w7Ihp3pUqV8rCRXKSMV42O8duk/HcfaHQdk8+4MOZR51IyjduUyUja2pNfyPEgCJEACJEACJEACJEACJEACJEACJEACJEACJEACJEACJEAChUWAQndhkeZ1SIAE8kUAYuu4OdvkvXFrVDjOyNZGvAquzWqXyxay+5HejaVh9XjZl35YTn90qlRKKC0f39HGiLmvf7dK/lm5R7bvPSjxcaVk2ounmfZ27z8kn0xcL2OmbzEiuvMiiQkxcv1ZyXLNWXXEU2f2vAbKPjVymcxetVfSMg67m4GQ3L9nQ+nRsbr7mK+drXsOyuPDl8i/a1Pl0OGj7mL1VHB/+oqm0qZ+Bfcxu/Pqtytl+B8bpULZGPn9+VPt4Wzb5Zv3y/PfrJCF61LlCJR4h53eorLcdUF9aVIzwX10ysKdMvCnNUawdx/UnRIaH7172ypyc7e60qhGvPMU90mABCKAAHJswbgyOwJuFrtIAiEmwPkgxIDZPAlEEAHOBxF0s9hVEggxAc4HIQbM5kkggghwPoigm8WukkAxJ0Chu5g/ABw+CYQ7gUET1sqHv6w13YQQ275hBYmLKSkrt+yXaUt3q6i8x5yz3s5pGUeyDQki9qwVe2TsjC2ydNP+bOfwZr8K0he/OFNSD7iEaYjSEJXh+bx2e7qkqEf1mz+sksMqDt90dnKO+jiAa0xZuEt+nLVV1qg3OMTgOkllTJt7D2TKnrRMeXzEUnP9By5u5LUNHFyv3tPXvzNXtqrneqx6qjdQwX67Ct/oI7zMb37vXxnzcEfTts9GvJwYMmm9vK8LBQ4fcQnc8IKHlznGhr79uXiXtEou5xa6py7ZLfcNXSTwoodhLFXKl5b16gW+M/WQ/DJ3u+zad0gXELT1cjUeIgESIAESIAESIAESIAESIAESIAESIAESIAESIAESIAESIIHQE6DQHXrGvAIJkEA+CSzesE8GjV9rat/QNVn6XdAgm/f2Xyp03/nRAjmqbt/v3nK8nNKsktcrDfx5jfGwPv+EatL75BpSV4XsSlnhuhPUs7vXSTVli4rL/+te14jLtpG0g0dkgHpXT16w0wjFF3aoJtUqxtrT2bbwOBfVhe84r75c1bm2O7z3ko375MHPFptQ4cN/3yjntKsqreuWz1bXvvnyz03G0/y5q5rLee2rSsksF/LR0zfLs6OWG/EdXtavXNfCVsl1O0s92N/5cbUpB3F7wGVN5MTGie4w6PAg/2baZrm+yzERf6gK4xC5y5QuKaMe6JBNWIcIP+KPTdK9XZVcr80CJEAC4UeAntzhd0/YIxIoKgKcD4qKPK9LAuFHgPNB+N0T9ogEiooA54OiIs/rkkD4EeB8EH73hD0iARLwTiBviWe9t8GjJEACJBASAjNXpAhCl8PL+q7z62cTuXFBCNtdWieZa38+ZaPPPiCM+L09GsoLVzeXExpWlKRypd1CLyrd06OBvHxti2wiN44jNPr1GrIchnDf3jzCzUn9A2H44d6N5BYVy505rJtraHV4Ppcq6cqv/Z6K7v4M/YCgbkVulO19ck3p3LKyqTYny4PdXxv2HDy4Xxy9wrxFWPUv7+sgJzetlG3s1VW4v1PDljvzkGOBAaznidWzidw4Vj0xTu7TMOytkr2L9ShDIwESIAESIAESIAESIAESIAESIAESIAESIAESIAESIAESIIFQE6DQHWrCbJ8ESCDfBGxOboixNjS5Z2O1KsWZQxt3pXuecr+HONuncy33+7zsHF+vglRWYRy2ckuaz6q1K5cxgrS3Aug/PLlh8LC2IcQ9y7bV/NunNffulW5zc+/UkOHph7KHZ/dsx77/d+1eWb3V1ee+59aX8mUDC+JRIcvbfdH6fSZsum2PWxIggcgngBxbNs9W5I+GIyABEigIAc4HBaHHuiQQXQQ4H0TX/eRoSKAgBDgfFIQe65JAdBHgfBBd95OjIYFoJkChO5rvLsdGAhFOAN7QsHU70n0KrgtVjIU1qhFvtt7+dNC83jElc5/u4JWNXNh/L0uR8ZqHGrmoJ8zbLshpDUtNz/TWvDkG73KnF7ZnwRZZY8E1Nu/O8Dxt3reo4xqvt5NWbMe5vVn5xL2Vcx5bs+2A+22nxhXd+7nt9D6phimyYF2q9Hh+hnw8YZ2s8CPy59Yez5MACZAACZAACZAACZAACZAACZAACZAACZAACZAACZAACZBAsAkE5t4X7KuyPRIgARIIgMApzRJN+HDkykae65vOTpZ2DSoKUldDkP727y0yOyuU97lZHtPemq2R5fXt7RyOISz50N/Wy9eaq3qb5qzOjyH/tT+r6sjtvWl3uiRXKZOjeE0//XQFPs9Rxe8BK3SXOO44ya1/zobAGcw/n7JBUvZnCvKP44U2LupYXXqfUtOEf3fW4T4JkEBkEGCOrci4T+wlCRQGAc4HhUGZ1yCByCDA+SAy7hN7SQKFQYDzQWFQ5jVIIDIIcD6IjPvEXpIACYhQ6OZTQAIkELYEEHL8hWtayN2DF8hfS3ebV6WE0lJBQ3CvUaHbWp8zartDg9tjzi3q+DLkAH98xFL5efY2UwRic/sGFaRetbJynP4H+/LPjbIz9ZDZ9/UnLsa/x/ihzKPuquXLxLj3nTv+PMKd5QLdP3T42DUxzkANYeKRt/yqM2rJD/9sk98X7ZIFa1MFoeQ/+GWtjPhjk7xyXQs5sUlioE2yHAmQAAmQAAmQAAmQAAmQAAmQAAmQAAmQAAmQAAmQAAmQAAkElQCF7qDiZGMkQALBJLBhZ7oM/nWdaRLexPvSD8vu/YfMC/mmm9UqJzd3S5ZOjfMvuM5ckeIWud+6qZWc2SopxxC+m7klxzHPAzafuOdx+37LnmPhymsn+ff+tnUKuq1btaxp4qiq3OhffRXv82JVKsTKjV2TzWtPWqaMnbFFhk7aoKHTM+XRL5bIjwNOlDKlS+alSZYlARIoYgLIsQXjyuwivhG8PAmEAQHOB2FwE9gFEggTApwPwuRGsBskEAYEOB+EwU1gF0ggTAhwPgiTG8FukAAJ5EqAQneuiFiABEigqAi8r+GykSe6c8vK8uaNrUQ0BPdeFVx1IxXjvXtF57Wvc9fsNVVqVy7jVeTOPHLUiMS5tWvb8VVu1oo95hT6XaFscPru61r2eF1HePS/lu3Os9Bt28EW/b6+S7JUVfEbIveufYdk2ab90rZ+BWcx7pMACZAACZAACZAACZAACZAACZAACZAACZAACZAACZAACZBAoRDwH2u3ULrAi5AACZCAdwLrdqSbE/AsRjht5OZOTIgJmsiNxg9kHDHXSFFP8fRDrn1zIOvPqKmbTQ5v5zFv+xDk/1y8y9spma/nZixPMed6nVTDa5lQHOzYqKJUz8oN/tH4dQKv7EAMHtu+DIsMrOGe0EiABCKLADy56c0dWfeMvSWBUBHgfBAqsmyXBCKPAOeDyLtn7DEJhIoA54NQkWW7JBB5BDgfRN49Y49JoLgSoNBdXO88x00CEUCga+sqppcImX3PJwvlw/Fr5dPf1pvXsCkb5EfNHz139V45mof8057DblorwRxKO3hEPpm43oRHxwG0OXr6Zhn48xoV2F2C7o69/vN0P/jZYvlh1lY5fMTVoaPaCPJb3/nRfHON+LhScl2XOma/MP7EaVjxuzXXNgzi9RWvz5Zpmuv8iAPY1pQMef27VW4RHH2/5b1/5bp35socZessu3l3hoaSX2/aK12qhDSt6WJnDvAPCZAACZAACZAACZAACZAACZAACZAACZAACZAACZAACZAACRQiAYYuL0TYvBQJkEDeCNx0drIgdPiHv6yVKQt3mpe3Fqqp1/J9FzWUc9pV9Xba7zHU+WzyBlm+eb/JBz500nppoLmsN2hO6wz18G6mQjjE6Uc+X2Jyea/Qcl8/2DFHmxd2qKYe3bvl8RFL5ZmvlkttzSm+WUXkg5lHTdmysSXluT7NCi1sue3gee2ryeIN++WL3zcIRO07Bs2XmJIlBHnC9x04LDs1BDnssHJ+qFdjWbg+VZAbHd7tNw6ca8oit/f+jMMCodsaeMfGcK2U5cEtCUQKAebYipQ7xX6SQOgJcD4IPWNegQQihQDng0i5U+wnCYSeAOeD0DPmFUggUghwPoiUO8V+kgAJUOjmM0ACJBC2BD6asE6GqJd1rHoPt65XXto3rCjly7imLXhgI1z4/LWpsm3PQXlE80Yn6LlTm1XK03hKlTxO3r31eHlp9Ar5bcFO48G8YkuaJKj39VnHJ8lTVzQ1+78v3CWTVWzfkerdq7tlcnm5oWuyyV+9YnOarNl+wPQD4b1b1C4nz1zZVBpUj89T34JVuH/PhnKG5jl/9duVsnJrmlk8sGabq3+4Bs5dkhVSHTm3v3u0k7z942qZ+O//s3ce4FEVXxs/f1oooQRC771Ibyqg2EAUFCs2xF6wYMHP3rAgdgUsWMAGIopiV1BAAelFeu+B0EsIEJrfeWczm7ub3c1uspvshvc8z2bv3jt37sxv7p0k+845Z4cR6rEIwBoWFdx5fi13ebuf7yRAAiRAAiRAAiRAAiRAAiRAAiRAAiRAAiRAAiRAAiRAAiSQmwT+l5KSkoOgv7nZ1JxdKz6eIXZzRpBnk0DuEoBX8UUvzjQXHXJbMzmjSTmfDdipwnP352dI2rET0l29ql+8rrHPcsHsRHjvtckHjWBeV0Vp7xTUR/QaBXUnXrCUQ8fkjMenmm14Q19zRlWzDe9niPBFCxeUxtXiBSHEo8XAaa2K3UnqsV4pIU49z4v5zXmOCOdb1Yt73fZU0/yqWra6vrA4gEYCJEACJEACJEACJEACJEACJEACJEACJEACJEACJEACJJC/CRw4kOEIF409pUd3NI4K20QCJCB/a25rWOWEotKpsW+RG8cTSxWRczSX96/ztonTSxnHQrXSxQtLqzql/Z6GvNTBGLzBT28Ymmd5MPWGowy84xurhzleWRn0/Koagh0vGgmQAAmQAAmQAAmQAAmQAAmQAAmQAAmQAAmQAAmQAAmQAAlEE4HgVJtoajHbQgIkcFIQQBhy2O4DRwSe1P7sP/U63rDDFYa7Wc1S/opxPwmQAAmQgBJAji2bZ4tASIAETm4CnA9O7vFn70nASYDzgZMGt0ng5CbA+eDkHn/2ngScBDgfOGlwmwRIIJoJUOiO5tFh20jgJCbQvn4ZEyI77egJ6ffRIlmoocARdttp2/elyTOjl8vSTSkmnHjXluWdh7lNAiRAAiRAAiRAAiRAAiRAAiRAAiRAAiRAAiRAAiRAAiRAAiSQTwkwdHk+HVh2iwRinQBClr/Uu4k88vlSmblyj3khN3Q9zZ1dukRh2ZVyxOTTPqEu3ciZPej6JtKmbplY7zbbTwIkQAIRJZCYmBjR+lk5CZBA7BDgfBA7Y8WWkkCkCXA+iDRh1k8CsUOA80HsjBVbSgKRJsD5INKEWT8JkEC4CFDoDhdJ1kMCJBB2Al3UQ7tmhTby5ZQkGb9gh6QePibLkw64r1OhdJxc2KaiXNGhslQrV8y9P7c2kMO6kgrysPiiBXPrsrwOCZAACZAACZAACZAACZAACZAACZAACZAACZAACZAACZAACZz0BP6XkpKiGW7zv8XHx+f/TrKHJJDPCaQcOibb9qZJXOECUqFMnMQVYvaFfD7k7B4JkECYCSDHFowrs8MMltWRQAwS4HwQg4PGJpNAhAhwPogQWFZLAjFIgPNBDA4am0wCESLA+SBCYFktCcQggQMHMpwPo7H59OiOxlFhm0iABHwSKFmskOBFIwESIAESIAESIAESIAESIAESIAESIAESIAESIAESIAESIAESOLkJ0KP75B5/9p4ESIAESIAESIAESIAESIAESIAESIAESIAESIAESIAESIAESIAESIAEMhGIdo9uxv3NNGTcQQIkQAIkQAIkQAIkQAIkQAIkQAIkQAIkQAIkQAIkQAIkQAIkQAIkQAIkEM0EKHRH8+iwbSRAAiRAAiRAAiQQRgLIsWXzbIWxWlZFAiQQgwQ4H8TgoLHJJBAhApwPIgSW1ZJADBLgfBCDg8Ymk0CECHA+iBBYVksCJBB2AhS6w46UFZIACZAACZAACZAACZAACZAACZAACZAACZAACZAACZAACZAACZAACZAACUSSAHN0R5Iu6yYBEiABEiABEiABEiABEiABEiABEiABEiABEiABEiABEiABEiABEiCBGCTAHN0xOGhsMgmQAAmQAAmQAAmQAAmQAAmQAAmQAAmQAAmQAAmQAAmQAAmQAAmQAAmQQPQSYOjy6B0btowESIAESIAESIAEwkqAObbCipOVkUBME+B8ENPDx8aTQFgJcD4IK05WRgIxTYDzQUwPHxtPAmElwPkgrDhZGQmQQAQJUOiOIFxWTQIkQAIkQAIkQAIkQAIkQAIkQAIkQAIkQAIkQAIkQAIkQAIkQAIkQAIkEH4CzNEdfqaskQRIgARIgARIgARIgARIgARIgARIgARIgARIgARIgARIgARIgARIgARimgBzdMf08LHxJEACJEACJEACJEACJEACJEACJEACJEACJEACJEACJEACJEACJEACJEAC0UaAocujbUTYHhIgARIgARIgARKIEAHm2IoQWFZLAjFIgPNBDA4am0wCESLA+SBCYFktCcQgAc4HMThobDIJRIgA54MIgWW1JEACYSdAoTvsSFkhCZAACZAACZAACZAACZAACZAACZAACZAACZAACZAACZAACZAACZAACZBAJAmcNDm6IwmRdZMACZAACZAACZAACZAACZAACZAACZAACZAACZAACZAACZAACZAACZAACeQeAXp05x5rXokESIAESIAESIAESIAESIAESIAESIAESIAESIAESIAESIAESIAESIAESCAMBAqFoY6YqCI+Pj4m2slGkgAJkAAJkAAJkECkCCDHFiwxMTFSl2C9JEACMUKA80GMDBSbSQK5QIDzQS5A5iVIIEYIcD6IkYFiM0kgFwhwPsgFyLwECcQIgQMHDkR1S+nRHdXDw8aRAAmQAAmQAAmQAAmQAAmQAAmQAAmQAAmQAArzLGEAAEAASURBVAmQAAmQAAmQAAmQAAmQAAl4E6DQ7U2En0mABEiABEiABEiABEiABEiABEiABEiABEiABEiABEiABEiABEiABEiABKKaAIXuqB4eNo4ESIAESIAESIAESIAESIAESIAESIAESIAESIAESIAESIAESIAESIAESMCbwP9SUlL+896ZHz8zR3d+HFX2iQRIgARIgARIgARIgARIgARIgARIgARIgARIgARIgARIgARIgARIIBIEmKM7ElRZJwmQAAmQAAmQAAmQAAmQAAmQAAmQAAmQAAmQAAmQAAmQAAmQAAmQAAmQwElLgKHLT9qhZ8dJgARIgARIgARONgI7d+4UvGgkQAIkwPmA9wAJkIAlwPnAkuA7CZAA5wPeAyRAApYA5wNLgu8kQALRToBCd7SPENtHAiRAAiRAAiRAAiRAAiRAAiRAAiRAAiRAAiRAAiRAAiRAAiRAAiRAAiTgQYA5uj1w8AMJkAAJkAAJkAAJkAAJkAAJkAAJkAAJkAAJkAAJkAAJkAAJkAAJkAAJkABzdPMeIAESIAESIAESIAESIAESIAESIAESIAESIAESIAESIAESIAESIAESIAESIIEwEmDo8jDCZFUkQAIkQAIkQAIkEM0EmGMrmkeHbSOB3CXA+SB3efNqJBDNBDgfRPPosG0kkLsEOB/kLm9ejQSimQDng2geHbaNBEjASYBCt5MGt0mABEiABEiABEiABEiABEiABEiABEiABEiABEiABEiABEiABEiABEiABKKeAHN0R/0QsYEkQAIkQAIkQAIkQAIkQAIkQAIkQAIkQAIkQAIkQAIkQAIkQAIkQAIkkLsEmKM7d3nzaiRAAiRAAiRAAiRAAiRAAiRAAiRAAiRAAiRAAiRAAiRAAiRAAiRAAiRAAvmcAEOX5/MBZvdIgARIgARIgARIwBJgji1Lgu8kQAKcD3gPkAAJWAKcDywJvpMACXA+4D1AAiRgCXA+sCT4TgIkEO0EKHRH+wixfSRAAiRAAiRAAiRAAiRAAiRAAiRAAiRAAiRAAiRAAiRAAiRAAiRAAiRAAh4EmKPbAwc/kAAJkAAJkAAJkAAJkAAJkAAJkAAJkAAJkAAJkAAJkAAJkAAJkAAJkAAJMEc37wESIAESIAESIAESIAESIAESIAESIAESIAESIAESIAESIAESIAESIAESIAESCCMBhi4PI0xWRQIkQAIkQAIkQALRTIA5tqJ5dNg2EshdApwPcpc3r0YC0UyA80E0jw7bRgK5S4DzQe7y5tVIIJoJcD6I5tFh20iABJwECjk/cJsETlYCR46dkINpx033SxUvLAX+55vE8RP/yfrtB2XfwWNSr1IJKVWcj5BvUtxLAiRAAiRAAiRAAiRAAiRAAiRAAiRAAiRAAiRAAiRAAiRAAiRAApEjwBzdkWN7UtW8JjlVNuw4ZPrcqXFZKVIotoIF/Dg7WZ4atdy0/7enT5NKCUU9xk/1bRkzNUne+229JJYqYgTutckHpVWd0vLo5fWlUpk4j/Khftiw46Cs2pIqq7fqS1mCX43yxaRm+eLSsVHZmBLUjx4/IVOW7s6EoEih/0mzmqVk7pp90qRavAfjf5bvluJxBaVl7dKZzvPese/gURn80zqz++xm5aRT43LeRfL08/Z9abJu20GJL1pIalUsLiW0X8HaseP/yeZdhyRp92EpV7KIVC9XVEpoPaEa6lm55YAc1QUcjaqVlLjCefM8Ju9N03v6gKzZelDWbEuV/bpApGrZolJV+4V2tdbnJ1Sbs3qv7D90zOdpZeMLS/XEYoadzwLcSQIkQAIkQAIkQAIkQAIkQAIkQAIkQAIkQAIkQAIkQAIkEDSBaM/RHbqCEnTXWfBkIvDj7G3yycSNpst/PNdBElWky0/28YQNMuHfHfLGzadIhdJxKj4WlJLFCsmw3zbILUPnyzcPt5NiRYIXNC0biKLPfbVCpi7LLAzbMrjOTefWkGvPqCpFs3ENW09uvR9KOyFv/rDGXG6bCp2FVbSHAJlQorA8dGk9eXD4YjmtYYK8f2cLU2bRhv1y17CF0kEF/XfvaJ5lM+F5P3b6FlOuckJcJqH78JHjcvZT/2RZDwpMGdhJChX0474fVA2uQvD0/3JKknyk98ne1KMeZ55So6Q8fEk9aeFHxP9PF1H8offWx39skFW60AF1Oa1dvTJy/0V1BfVkZRCB3/5praxIOiCIUgArqOEJ6lUuITfrPXR+qwp+q8Big/4jlvg9bg9gscIHd7nGzu7zfk9RIRr3wLcztnof8vjcvFYpufP8WmbsPQ4E+PDWj2tl8cb9AUqIeTZvOLu6XK+vuBhbdBOwYzxIAiRAAiRAAiRAAiRAAiRAAiRAAiRAAiRAAiRAAiRAAiTgJkCh242CG9FMYObKPYJXgf/9T+7pXjtXm7pDxegRKuJ/2b+NfDpxkyxUYRYesqWKFZb37myu4uQBFfk3Sd9utUJqF7zIX/lutUAUtFZeRfT6KkrCNqqH/JY9h83xD8dvkAvbVJRKMSB0I5z7j0+cavrQ+815RmR99uqG5jPYwWat2quvPdK+foIM/WVdWMXI3QeOyiEVu4Ox/wSics6EbgjTt76zQOav3WcuiXu0QukikqqCPMZ2ycYUuXHIfHlMPf97dazq0Sx4v980eIGHcAvhHd7t8H6GzVbxuvdbc+XNm5vKWU0TPc53fhgzbYu8/O2qTEI52gfh+5HPlhoh/e4Laos2MZPt3H8kKG6HjwZmO3HRThn49UrZmXLEfQ14t9epVFzKl4qTrXpPb9p5yLBZuH6/fPPPlpCEblspBHx4vVvDSO7VsQdTcMd9NW5msnzxQGspo4ssaCRAAi4CyLEFS0z0P5+4SvInCZBAfifA+SC/jzD7RwLBE+B8EDwrliSB/E6A80F+H2H2jwSCJ8D5IHhWLEkCJJC3BCh05y1/Xj1IAhARh/+5UQqouJXbQveSTSlSq0JxE0YczT27WaIJJ37L0AVGzOzSsoJAtA7FIPLaUOk477LTK8u9F9aRBPV8dlqyioIfqMhdV/OB5zQ8urPevN6+uF0l43kMT2WIsOc0L695zz09of21EaHjRz3Yxhyu4CNk/O4DGQLrR3e3NKKxv7oKFch5SG8sQrAi91Wdqso9F9Y2HsW45rLNKfLMlytMGPHXx62RtnXLqODrWsiA44ULFpDTGyUY4bd352rSpWV5E3obYjlCj8PT/0P1EoeX+tNfLpdxj7VX7/gMcRd1wH6es00GfrPSbOP4gz3rSlv1BIc389w1e2XIz+s0tcBB43FeWIX0O9SL2tssN4TLf+n6xt6H3Z8hwvuzpfqsPKRe4Sfgpq52ro5rf21LFQ1X7jQ4rU9cuEO++GuzPKTe7tkxhCgHD6eh3s0qomOuGDdzqwkDP/CbVfLKDU2cxbhNAiRAAiRAAiRAAiRAAiRAAiRAAiRAAiRAAiRAAiRAAiSQDwhQ6M4Hg8guRJbADvV0dXqOIkw7QlQ/3auhyb9crmRhQQjyYA35k18au8oUh1fqqzeeIueoeO7LkCv86atc3tC+jsfqvhvPqS43vD1fHvl0qVx/VnXj5Rus0A1xuEl1/2G8d6e4BHN4RrdRYdmX93I4uY1ND8+Na8Fr22mNNQ81wt1fPHCWpGko8Z/nbpN7u9dxFpHbu9aUm86pkUmQb1g1XvBC2PcBGt4eHt7zNL/5eS3Ke5wPTfkjDXsOw0KJj+5u4SGmozxyn2NhBsTuUX8nGebegrXlVknDwQfi63FxxweIzC+oJzdEbgj1L/ZuJBe0rugokbGpt73ph3dfMkpkbwv1Irc9Igikph2TCQt2yPgF2+U2ZWwjJWSvZp5FAvmHAD25889YsickkFMCnA9ySpDnk0D+IcD5IP+MJXtCAjklwPkgpwR5PgnkHwKcD/LPWLInJJDfCeTcnTG/E2L/IkYg9fAxmbHCFZI8FKE42AbBCxb5nycv3mk8ZtOdTIM93V2uTsXisn77Qffni9pVlFu71JS/l+4y+9ZuOyj1HF667oJ+NkZN2Szr9BzY5erJ7U/k9nO6z90I1Y2w4Ohr0q7Dkt2+onKcv2X3YZ/XwU4c+2vJLlmwbp/xaPdbMMCBeM07Dq/jpjVLytWaezycZj2T4dkcaZF7l4bnRmh7GDyzfVm1csWkur5gSzcdyFQEwr236Ows1LFxWffHNcmp7m27gTG391MfXTTg9Bi3ZeAFf/eFtcxHLCjwlTvbcnMu6rDnB/P+1dQk7V+KKXpx+0p+Re5g6gpHmascYeJXa3qBYGyPhj5fp8/6Caj2PiwczxlCumPem6LzB+YVLHzJypD3HakbkEfdGRI+0HlYGIHQ8BM0/zu8+pP3pukihEBniFlMEeo5tsZwsEFdYI/7GWNBIwESIAESIAESIAESIAESIAESIAESIAESIAESIAESIIFABOjRHYgOj4WFwCTN2fvA8MXSoEq8yXM9R3MOvzZutaxJVkHJoch2alJOnrqygVR0hKPuNmC6EWhsQyCCtHxgsv0oyDcMb02nwWv1+TErjfers37kCYa4etlplZ3Fs9xuWqOUaeev87YLRMcScYU0t3QZ9aLdKMs17PYXkzfLgxfXzbIeW+Db6VvNJsRNXyGkbblg3hdv3C8vfr3KhP/27iv6ebfmM0f4am9DDuMzHp9qwmB/qB7AyGH8+vdrBGODRQcllNW0lzq5T4NANvKvTSaMts0djYMQkk9tkCDPXdNI81LHucsHs9FTxVC8QjXbdpz3yGX15RovoRw5umHZFWzNyUH+wBhCqEZe6BMn/J9kxyY7uaKd4mRtXXThbd/PcoXNhxd197a+PahxDvJ7I386xu8HPQeh0p2WU25jp28x1RXTPPII357XhtDm1rAYxWm9Xp0jGzXE+RNX1JfubSrKEM3n/bcu3li7LdUsEhn9UFtppN701rL7nNnzIWbD6370lCSBaO00eOHfel5NubJjFSni9axOU2F7kEZ/QE5zp8Fr/Xl95lqop7634fl468e1Jp3CEY0i4LTKGiHipnNryCWnVvK4VnbOsfVml43374XFulAHc+o8TVOBRVC4X9+6pam9DN/DSIA5tsIIk1WRQIwT4HwQ4wPI5pNAGAlwPggjTFZFAjFOgPNBjA8gm08CYSTA+SCMMFkVCZBARAlkVsAiejlWfjITQM7hsSry9vtwkazamqpiakGBcGeF2Knq4XjHe/8G5eHojyNyZfd6ZY4RbFEG+YYRUhrevQdUPHlOQ0AjZ28oFle4gBFyX/52lazakmrCQ29TMRihkB//YpkRvZFbORiD4GVFq/b1E3IkxkI466Phv5EHGkIqREz0F3nM0dfPJm+Sa16fa8JV+2sbvHhnr9ordw9bKL9oWG1fnvWo68bB84wQDpG0pHpjQ2DDwgWEXod3KoRD61XsvNbDl9aT6zpnCKq1Ndf50NubS2ltq9MgVmPRQjhst3rMwhBSPtIGUbdl7VLmMvC2dazbcF96445DxkseOzr48fp2F/ax8Y/m6YZhUUG7epm9xq33fYMqJQIuNoCIinsOlrTLUzjFvpxwwwIU9BOGRSDwIM9rw31rrZTes96GiA+zdWEHwq2P0Jze8Jb3NX45fc7wvF/7xlx5/7f1bpEbfPCsIrw+PJddedg9RWnMU3gucT7mSAjvzWuWMt7/YH2ThqLH4hunYX7BoiIsOoDIXdTcn6Wlns5VqGPrnsMmlzsiXVjLzjn23JyyQT34vYBn5x79vQAvd4jcNBIgARIgARIgARIgARIgARIgARIgARIgARIgARIgARIIhkDmb/+DOYtlSCCbBF4au1JqJBaX569tJM1ruQTCtKMnZJCKyN9prmOE8kVY5V7q3Qj75anTBNF2h/2+Xj4Yv8GIuLNfPdMcww94sVqD4PeiikPIhdxMBSF4GVsPWHjFfjJxowz+aa18/U+S8WgMJQ8xxHJ4eX4wfr08/eVy2aeCL8SjvufXkmBFbrRzswqMx9NddJ0ep7YPwb5DoBv68zpTHP0Az7rp4dPR/2+mbTFenWtVvHvmyxUy4t5WfsN4w5sV4tKF6tmKUOo1VYwuqx7e1sAM4YwhyvXrUUd6n1nNjAOOw3v+weFLjEj41o9r5O1bm9nTzLsdY7sTInknRyhuu9+23X7Oybv1TIb3NMR7vDaoMHgw7biKi8V03OIFOcKrlC2ak8u4z72oXSUjmCKU+6saqaCfetFDYISB/6OfLzMLEeBh3qlxOfd5wWzMWrVHBv+81hQ9Wz1c4f3rbds0JDUsMQiPeitApyoLCMGIcmDNcoMg/rF61kJ8xP2KZwzPEcbyhrOrC8R9b9us4e6t9zBCtUeD2TDqaIu/++vPhTvNvX9KjZJyR9daGva9uFQqU9Tc6zgvHM/Zs6NXGDEXU9WVHarKXRfUMhEUUD/mAoSeRzQALFSxhrziY6YlmY8IA/9Qz3ru43hWn9E6/9CQ5K/r/XZW03LuMZmv9yCiMsCQEuD/LqlnFqPgMxYjTNToGhC5MZ9Zy845ODccbGwb8Iwc1Xnrzm615Ax9RmpWKKaCfgYPW47v4SHAHFvh4chaSCA/EOB8kB9GkX0ggfAQ4HwQHo6shQTyAwHOB/lhFNkHEggPAc4H4eHIWkiABCJPgN8kR54xr+AgUFxFsuH3tvTwZIbH9KOX15e/Fu8SeBjP03yyVuiGdzLMKWjDi9iXQSyHl2Z5FfyG3t5MvYYzREGccrOG7IUIBAEPHpyv3niKr2r87qukIdWf7tXQ7/FgDjhzfVcrlz2hFR6YA79ZaS5XVev4pF8rjzDE8NyEFzVEZYjyEGDh6Q7BzJdBOHvgorpyg4q/3rZkY4p8848r1Do8rpED2mnwSn3m6obS5615Jm/3avXUxwKAvDSba/pnFbh/mrPNoynIqY3QyD8oj4dVBLxMhf2cGrgW0Xv4mVHLZdTfm82CDQjqEJOR7xze9vD+H3JbM59Ctb0+FmogagAMAijEeQjN8DI+t3l5GdSnsS3qfkdeZOTchpXzIYK7C6ZvILKBteQ9aTpWGb8CbE5kiPXens3wBMZzM25msrzSp4l7kYqtCyG/rVVzhAy3+3L7HeM8JH0hCARkCNm+DPd+51PKyZs3N3Uv3rDlwvGc/Tpvm8mPjTrv6pY5zQLmMoyt07Ag45XvVptdWBQy4OpGHotUkFZggC7iwVyGfN0IQ39Vp6qm/FJ9XmEQ1SHcO+dKzKXntShvXqZQ+o/snBMONs42HEzTCBT3tTYLlJz7uU0CJEACJEACJEACJEACJEACJEACJEACJEACJEACJEACgQhkqByBSvEYCYSJwDXqDewrd7IJzVst3ohpm3yEVc7q8vAmnZoe4vm6M6t6iNzOc8/QPOAQ7BA6PS/Miom4dimHEB9KW+CRacOE39alpofI7aynh+ZrRmhhhDlGHmd/Qnclzdt7bWeXUOY8H9uT4G2qqifEtT7qzevLEE4ZiwoguK5WD+a8FroPH1H3WDUsjrhIRegW6omMnMZgDy9UhHXGgoiBGl0AXso5bS8c9CFOwts6Wb2rIT4jd7vTkHceHtNg7c/gYf2X5on2ZQjDvmPfkUxe6LtTXCI3zgnmfnKGjHctCHAtSkCbIY6aeooVNgsAGmqobORd36oC/G/zt5uw0skqeCNc/9hH2gkWqFhz5p32l4f8uTErZPlmTy72/IG9G0stjSQQioE5Ql1bgzgPgRshyBEdAgsNYA9fWt/vfIB75H5d5GEX1Ni68B6O5+xbTdUAwyIZXwtJzEGvH7juzv2u8PvwcLbj4ixWQnPDwyv7z4U7POayMumLHcBipkYD6NaqgvM0n9vZOSccbJyNOb9lBYrcTiAR3maOrQgDZvUkEEMEOB/E0GCxqSQQYQKcDyIMmNWTQAwR4HwQQ4PFppJAhAlwPogwYFZPAiQQNgIUusOGkhUFQyBQuHArgO9LDT1HKzylEZoXdkzfJ2mIXl9mc1DDUxblfQlcvs4L1z5nuGx4yWbHIORZc4YgtvvsO/rWqnZpI3Q7z7HH7XvbuqWlcMEM0dLuxztCb8Oqapjvv/2IsDheXIU3CN02TzP25ZUN69vCeLAjjzg8qZ0Gj9Zzmye6c8G/pWHZh6qntTV4sM/RiAKB7MoOVUx/UQaC4hMq/MJzF4Yc2F01XzvGGeLx2uSDGip/i1mEMXPlXo0i0ERDTSeast4/ypeKM5712I/FBRDm12toeCzgGKOh6JGP+R3Nb+4MB+8MZb4/3bPbu17nZ+RYt5bg8O5GOHKkCfhdBe3uukDCQ6yuU9rsQ47p939fb7zMR09J8hBua6hnvzWI4b5sw/ZD4gwn7ixzWNMXhGp4lu/VvM7+DH26rWtNwYIPf1ahdBF3egPvMs5nJrvPmV2Q0lLvRYSED8bsdZEqAF73O/b5nstsqHjnM4fw9m9qyH4sPHj0s6UmbD9C63doVFYgjvuy7Jxj24j6ssvG2ZbTGmbOPe88zm0SIAESIAESIAESIAESIAESIAESIAESIAESIAESIAES8EWAQrcvKtwXMQJOoTecF7GCEuq0uasD1Y+cuHlhzrzcENuzY1Zkgjdq5QAewqi7anq+ZAhf8Ha1iwmc160cIFe15bpyywF5YPhi52k+t23+cZ8Hc2knPI2vUDHan0GMPlM9++E9vWTjfo9is1fvMbnNPXZ6fbigdQW30P275lK2Ivf9F9XR3N81PEqf21yMJ/xNQ+YbkRf5mn9+sozxkPcoqB8gWvvy+t2085DcOHi+GT+Eov/20fbqre46GwsMEKI+5dAx2aXCeFa2S1MDWKvoldMb+bsR8t6f3arRA0ZPTTIi6uJNntxqaU5la/4iMiA3tTOiAUTv4ZpCILuGhRxOD3XUg/sbz1gdzSmOcN7wSA9kge79nD5nGBOEFodV14gCwZp95hAe/KFPlmR5mvOZQ5h2LPR4REVuLP7B4hS8sJClo4ZBv6JD5Ux54rNzTk7ZeHcqq3nMuzw/54wAc2zljB/PJoH8RIDzQX4aTfaFBHJGgPNBzvjxbBLITwQ4H+Sn0WRfSCBnBDgf5IwfzyYBEsg9AhS6c481r6QEnDljwwnEGUb5wjYVJb6ob+9Fe824wgVz3Zsb10boaohOR4+fMN6+tj15+e7M2+zdDssVYaXb1y/jfTjT5zbqHR4LhrDcELohvMIT3eZzLx5XyOR4D9QHZxQAhMiGYQGHt8ht6wDD/j3ryi1DFxiReKJGG4CXbbAG4RYiM/J3Q7xcvjlFnJEREBYbourudFE1UL270kNiw9sZAmcoBg9jCMjIcb5+20GPU3EPoT54jMNz25d5e/4G6+Hsqy7sq6Fcxj3W3t/hoPYHuveDqiBAIetxjSL/hbCwxj5zWMQQyBvdXrpBlXi7ad5xb2MxBFI0jNeFGFOX7taw+UdksqYhwKuLRjV46fomgvG0lp1z7LnheC+rCxRoJEACJEACJEACJEACJEACJEACJEACJEACJEACJEACJBAqgdCUjlBrZ3kSyCUCtVWAs3axiojRGgoXnritVQyeuXKPLFi3z7wQ1jgUq1vJFY4b4a0R/tzpJe5dT1K61zhCUfvy5vYu7/0ZXJFvurSe//gVDbwPx+xnV5B7MfmPnWHbe3WsIngFaxs0/znMO0S69/lOMXKjemiHanUrZdzfGHOn0A2vZOScxzjBgzjRj2iIxRXIUQ4L5MkcqG2WW2EfYbjrV46XuRr2fd7avbJQ80wjd3ssW06fMzxvyG2fqrnXQxlzO5chnHv/nvU8cqEHyxPzTCf14MYL4fUx1wwbv15mrNgjE/7dIc1qbZY+Z1X3qC6Uc3LKxuPC/JDrBJhjK9eR84IkELUEOB9E7dCwYSSQ6wQ4H+Q6cl6QBKKWAOeDqB0aNowEcp0A54NcR84LkgAJZJNAcElDs1k5TyOBcBFwC2sq2kC48bZqGqLbeihmlWPZ+9zc/nz3BbXdl3zzx7Xu7WA3rMiE8hAW/RlykM9XgQvmPMdfeV/74ckNgxcxBLv8Yqu2uHKP476B52x2zYrKNkS1v3qcx+05/sr62r9tb5p7t3eYZ0QwgGG8f5nryhXuLuzYQAhrhLCHXdimguNIcJtavdiQ1fAA9jaEJofh+Xz1u9U+n1NTIEZ+OJ+Z7D5nNdNDluM5PKw524Mx+8xhPCFQ59Q0w4G00jzr79/Zwr0oZprmfQ9kWZ0TDjaBrs9jJEACJEACJEACJEACJEACJEACJEACJEACJEACJEACJBAMAQrdwVBimTwngPDMMHgxJ+89nKk9CInepYVLvPvir82CvMahmFtI15PSjoUQZziUi6SXbV6rlJx5Sjnz6V8Vsh7/YpmkpvkXwQ6owIwc2daaqaes9fr8cMIGcYZItmXw/tOcbbIx3eO4Z/vgQ2U760CYYywgSFPv0uyI8s66cmsbocED8Vy4fr/JW4z2tNCxyIk1q1nSnL4yKdVjjLzr/HFWsnsXxs9pc9TLGl7a/gwCM8YSBu/z+lVcHv22fFcdIwj2sM8mbfJ570PgfvfX9aZMCRX2r+pY1WzbH8jz/Nv87fp82T2Z3z+btNGEJscRX9wQmvzi9PtskXp0I0808sLHqoXjOUN0CdiOfWkyYuKmoFA01fvDjudr41YLcnWHYnYxg/c5GFubOsK+2zKhnhMONvbafM99AsixxTxbuc+dVySBaCTA+SAaR4VtIoG8IcD5IG+486okEI0EOB9E46iwTSSQNwQ4H+QNd16VBEggdAIUukNnxjPygEDdyhniHrxFt+w+nMljtP8ldU2oYHhO3vrOAvldhTsIeNYQunnczK1GWPb2CrdCOspOWLBDDgYQnm19OXl/4KK6kljKlZcWXrhXvzZHvtV8z0s3pRihHTmXF2/cL5+qONbjhZly74eL3G2C8GzDiCftOiw3Dp7v9rRFmyDUj1Sx//kxK00TERo9lJzQzn7V0TDp13WuZnZ9888WeWLkMl1okOFdjAPIG/2oipo2LLbz/Nzehmjcf8Ri6fniTBk7fYskOwRkLAgA4/s+XmQWTMRrWOl+PerkqImXn15Fimq+a9xb9320WCapyO68t7BI4d1f16nIudFcB2JwI4c3NDy1Hxi+WC4ZOMuU27DjoPHMto0C20c+W2JC3WNfr05VjNhtj+MdOcNvOMcVhnqn5uBGLvA/F+4w3tsQ/Kct3y236fNgvbGv0NDsJYt5Zq3AggmM4bWvzzGLAJzCJ3KYv6WRB4b+ss5cFiKnFXCd7cD2gxfXlYT4wmY38kNf8tIs+fiPjSZfNO5VPI7I471MIwQs0vs7mi0cz9mVyhrPEGzY7+vNM4m88NbAA/MN7lVrcRoW/tHL65mPCEl/85D5Zi5w3lcYE4zHiD9d95U9F8wveG6GuZZzDDEnfDU1yTyrKNu0hmuBBrazc0442ODaNBIgARIgARIgARIgARIgARIgARIgARIgARIgARIgARLICQFPtSMnNfFcEoggAYiDHRuVNaIdPHbxglfiPRfWlpvOrWGujJDQz17VUJ4dvVwgIMKjFGWqaA5jCN7Je9KMwInC8FQ+u1miu8WNq5WU8qXjjOclBKT3flsvfz7XQZDbOhIGj+yvHmrrFojhgf7cVyvMpQpo3GB4rjsNnryzVu2Rs5q62tyuXhm5p3tt46ULcfzyl2dLqeKFJKFEEdmkebkR9hgGkW3ANQ1NLmpnfaFs33l+LQ1dfsCIrT+rZzFepYsXNkI9RG8b0nydirLoU14aQoSjbXi3Qj9EXYjauCcs17jCBeQZvVcq6JjnxOrpAoxnr24oj3++zHhlQ7SG8F05IU4OHTkh2x3XrJRQVF69sYkRpu01t6mnL+4xjP8H4zeYVxEVOitqBIPdKohatigPkRwLJHzZlR2qCMTPd39ZL9u1zv4jlpgx/x/upfR7Aef1Uk/uft0zi/uHdHEIxEvk+e730SJzCbDBc+P0yka7nru2kUcfnO1BX77+v3by8nerjICLBRtDfs4Iz+/r3naeH23bOX3OMP8M7N1Y/u+TJWaMIWjjhbkK9yUW7ECExv3YqXE5M+5ggO0bz6lhPPSR77z3m/PMfYW5bJ9659sxgSh+kXrR23D4v87brvfdcTN/YQ7D/op6L67WUP02UgW8xfucnZGfOzvnoI05ZYM6aHlDgDm28oY7r0oC0UiA80E0jgrbRAJ5Q4DzQd5w51VJIBoJcD6IxlFhm0ggbwhwPsgb7rwqCZBA6AQKPv7448+GflrsnVGkiMt7NvZaHhstnrFyjzufLEQUZ95jeKXCuxoGoa2cii++DN6wCNFdSoXKa890eRE7y3VuWs6IOFt2p5l3aMFtVfyDAGgNuWN7tK0km9V7dLMKvhDq4EEKwQ3Sb9VyReWpXg3kPBW6nQaRr1mNUian9T4tj7ohNEG0jJSBUY+2FQVh0+F5uy/1mGkv2mkNAve5zRPljZubarjo0na3eW9dp4x0bFxWvWMPyO6Uo3JYw4tD7ETbIexe3amqvHxDE5+84d1svUEhqnmH03ZeCG2AR3hlFdmWqKgOb3eEModn6lGtB+IlQlYPuKaRx7g76wjndqC2Q3i+7LQqRtSDeAwmKA/PanCF8HhOs/Iy+LZm0kI93cNhuGbXlhV0DI4IxH6EmoY3rb0mFiDc1rWmvHBtY3NvO68J4Rhevxiv9dsPmXPsPQu2MIib/XvWlYcuqefOQ++sw27jfmikCzZWqqiJewn3AV6w6onF5D71Xr9DFy1gvLzt9IZlTR+wcAEv9AH3JERTGO7V68+qrkL9KVK+VODFASgLHqeo1/AGDZ2P5w99gqU3x2zjR83yxeWaM6tKZw3lj/ssGINXPsR8iOpXn+EZgj2Y81Hma41OALG4TsUScn6rwPnKc/Kc4VqI3HDpaZV1Djpu5iU8OweVK+4RcIEHfN9utaWNLl7B/WnttIYJclqDBLPIZNeBI2ZM8MzZMWmtebdfueEUw9Ce0037UrNCMXMPgDuus2PfEXMdDDv6+uJ1jT3mhOycY6+XEzbB/l6w1+J7+AgcPHjQVFa8ePHwVcqaSIAEYpIA54OYHDY2mgQiQoDzQUSwslISiEkCnA9ictjYaBKICAHOBxHBykpJICYJHDkS3SlK/5eSkuKtPcQk6KwaHR8fn1URHo8hAhDhIATCe9eHbmd6AhEJOaohqEBshKhmw4UH6ioEorSjx42Hd6By4T4GcRHhpRGuuLS2t1aF4lJVRU6Eps7KIH7hPIit9SvHG3HUH5es6srqOAQ6tBOcIKBWL19M4FkajbZbBcJ12w6ahQ41lWd19WbFooZIGURMCOx4QfCtoWwqltExDPKSWESA+xWevuVVIK2qfK23bihtRj0ID3702H/SuHq8eU6CPR/iOHKGr92WaoTX2soNfcju/QSNO0kXnazVcdi5P81wgbc4ohqUjfe96CXYtuZ2uXA8ZxDpsRgBPHE/YvGNU+D21SdcF/cx7ovKGhkA95V3+Hnv8zBHrtMxRCQL8K6WWDRL3tk5x143HGxsXXwnARIgARIgARIgARIgARIgARIgARIgARIgARLIPoETJ9TZRp0dDh/WiJJpaXL06FGN/OlyrMp+rdk7s0CBAlK4cGGJi4uTokWLCpwvsI8WOwQOHDgQ1Y2l0B3Vw8PGkQAJkAAJkAAJkAAJkAAJkAAJkAAJkAAJkAAJkAAJkAAJkAAJkEBgAseOHZPU1FSBMPlferhPpLeE2ffANYT/qG2HfUc74JhaokQJKVSI2ZXDTzz8NUa70M27KPxjzhpJgARIgARIgARIICoJMMdWVA4LG0UCeUKA80GeYOdFSSAqCXA+iMphYaNIIE8IcD7IE+y8KAlEJQHOB1E5LAEbtX//ftEIzkbQRirfggULGs9peE/jBYHZvgesKEwHIWzDi9y+Yxuv48ePu8X4kiVLSqlSpcJ0RVZzshKg0H2yjjz7TQIkQAIkQAIkQAIkQAIkQAIkQAIkQAIkQAIkQAIkQAIkQAIkELME4MW9Z88eE6IcHtJ4QejGuxW57TvE7tzy7IbA7S1yQ+hGe9EGvEOYR2j1hIQEenfH7B2Y9w1n6PK8HwO2gARIgARIgARIgARIgARIgARIgARIgARIgARIgARIgARIgARIgASCJnDkyBGB9z2EY+TBRg5svFthGxU5xe3cErltByB0w6zojW3r2Q2hGznEkT8cx8uVK2cEepShRRcBhi6PrvFga0iABEiABEiABEiABEiABEiABEiABEiABEiABEiABEiABEiABEggZglAKN61a5cRiePi4gQvCN3RlPfaCuv2HbARUt35jmOHDh0ygn2FChWiqv2mofwR9QQKRH0L2UASIAESIAESIAESIIGwEMAqX5tnKywVshISIIGYJcD5IGaHjg0ngbAT4HwQdqSskARilgDng5gdOjacBMJOgPNB2JGGvUKEK4dIXKxYMfOCyG1F5LBfLAIVoq1WnEfb0Rf0iUYCoRKg0B0qMZYnARIgARIgARIgARIgARIgARIgARIgARIgARIgARIgARIgARIggTwgsH//fkHYcoQph1hsc3I7PafzoFkhXRJttfnE0Qf0Bfm60TcaCYRCgDm6Q6HFsiRAAiRAAiRAAiRAAiRAAiRAAiRAAiRAAiRAAiRAAiRAAiRAAiSQBwQQsnzbtm3Ge7tkyZJG6IZ3dCyJ3E5syM99/Phxk68buaCxXbFiRYYwd0LK4+1oz9FNj+48vkF4eRIgARIgARIgARIgARIgARIgARIgARIgARIgARIgARIgARIgARLIikBqaqoRteENbV+xKnKjr9azGx7d6A8+o480EgiWAIXuYEmxHAmQAAmQAAmQAAnEOAHm2IrxAWTzSSCMBDgfhBEmqyKBGCfA+SDGB5DNJ4EwEuB8EEaYrIoEYpwA54PoHMATJ04IvGshCiNceYEC+UfiQ1/QJ/QNfURfaSQQDIH88xQE01uWIQESIAESIAESIAESIAESIAESIAESIAESIAESIAESIAESIAESIIEYI3Dw4EFBqG+EKof3c34TutEn9A19RF9pJBAMgULBFGIZEiABEiABEiABEiCB2CeQmJgY+51gD0iABMJCgPNBWDCyEhLIFwQ4H+SLYWQnSCAsBDgfhAUjKyGBfEGA80F0DuPhw4dNwyBw5yeR29J29gt9jY+Pt4f4TgJ+CdCj2y8aHiABEiABEiABEiABEiABEiABEiABEiABEiABEiABEiABEiABEiCBvCeQlpZmclhbQTiWc3N700Rf4M2NvmEbfaWRQDAEKHQHQ4llSIAESIAESIAESCAfEGCOrXwwiOwCCYSJAOeDMIFkNSSQDwhwPsgHg8gukECYCHA+CBNIVkMC+YAA54PoHMSjR4+ahuVXoRv9gtgNodv2NTpHgq2KJgIUuqNpNNgWEiABEiABEiABEiABEiABEiABEiABEiABEiABEiABEiABEiABEvAicOLECSMCQwiGKJyfzPYJ7zD0lUYCwRBgju5gKLEMCZAACZAACZAACeQDAsyxlQ8GkV0ggTAR4HwQJpCshgTyAQHOB/lgENkFEggTAc4HYQLJakggHxDgfBDdg2jDe1tROLpbG3zr0J/81qfge8+S2SWQv5Z8ZJcCzyMBEiABEiABEiABEiABEiABEiABEiABEiABEiABEiABEiABEiCBKCeQnwVhCt1RfvNFYfModEfhoLBJJEACJEACJEACJBAJAsyxFQmqrJMEYpMA54PYHDe2mgQiQYDzQSSosk4SiE0CnA9ic9zYahKIBAHOB5GgyjpJgAQiQYChyyNBlXWedAQOHTkuaUdPSAENrVGq+Mn5WKH/4AArU6LwSXcPsMMkQAIkQAIkQALhJ7BnX6qptFjRIlI0jn9fhJ8wayQBEiABEiABEiABEiABEiABEiABEiCB2CVwcipysTtebHkECCxcv1++n5Vsar7xnOpSPbFYyFcZ+vM6Gfn3ZildvLD89WLHkM8PdMKJ/0QmL97ps0iRQgWkatmiUjkhTooWKeizTG7t/OiPDfLh+A1SqOD/ZM5rnXPrshG9zsotB2TzrsOZrtGwSrzs2J8mB9OOS4dGZd3Hk/cclqWbD0ibuqXNveA+4GdjV8oR+VfvP18WX7Sgjm0xqaRjW7DA/3wVkQOHj8msVXvNsZLFCkm7emV8lnPuTN6bJks3pZhdNfRer1e5hPOwx3basRMybdlusy+xZBFpXquUx/FAHzbsOChrkg+aIq3rlM53ix/WJKfKhh2HTP9wP1QtVzQQjkzH/lqyS47rw11Yn5czmpTLdDyUHfsPHhPcq2u3pcrqrQclee9hKV8qTqppm2pVKG7qx3Ppbc7775TqJaVimTjvIvycDwlEc46trTv2yfxlGwz1+jUrCl60k5vA8RMnpFGPxwyEx2/vIfdd3/XkBhLm3kfzfLA+aacsXr1ZFq3cLCvWJUvl8qWlaf1q5tW4TmUpUjiy/8YuXpUkG7fuMsQvPLN5mMl7Vnc47ais3rhddu5JkTrVy0u1imWlgJ+//TzP5CcSCB+BaJ4PwtdL1kQCJBAMgWicD44eOy4btuwyv5vLly0ptaokSskSof0PHqjve1MOyqoN2wTXaaD/gyQmlAxU3Oexbbv2698sW6V2tfJSvVLG90Q+C4e487///jPtW671r1yfbP42QhU1q5STWlUT5bQW9aRejQo+a0Wb1mzaYY6dd3qTLP+G2py8Wxbq31+w01rUlbKl/X9nZArxR74mEI3zQb4Gzs6RAAlkm0BkvyHIdrN4IgnkHgEIcmOnbzEXvKhdxWwJ3ZFs7VEVGx8cvjjLS0Dk7HtBbYGoSAsPgYmLdsrPc7bJYfVW37EvTaroogKIzncp5x9nJ8s/y3fLp/1aSYvaLubPj1kp03TfZ/e3luY1s/Y6W6aieFZjC4Gye5uKclvXmipcei7CKBFXSL6amiQzV+4RDSYgH97VUtoGELuPHf9PHvh4sSzbnCIlihaSMQ+1DQgqThdSvP3jWhV0D0pCfGGZ8GwHs5Ah4EnpB18bt0amLN0lxeMKyp/PdQjmlJgq8+PsbfLJxI2mzRh/3AfBGhau3K/jAAPXSc9nb3HMCRXKscDmnV/Xy+H0aAq+2lA5oajccl4NueTUyh7j57z/BvVpIt1a+f7H2Fed3EcCkSDw1me/yyfjppqq8aXK90Pvi8RlWCcJkEAUE0jeuU/6DRwpf81e7reVlRJLy+DHr5PO7Rr5LePrAOp+98uJ8tWvM+XI0WMy6rU75XT9YtiXffnzdPlo7N9SuFBB2TzpTV9F3PtCqdd9km7gi+onB38rU+auEPxOt1ZcoxfcduVZ8kCfroJIBjQSIAEXASwG6Xrba4JIHw1rV5bfPuhPNCRAAvmYAMTdHycvkMGfT5Bla7fIseMnPHrbsXV9efrOntKycQ2P/aF8mDB9iQx4Z5wRkZ3nVSlfRh69rYf06tZOv2vJvGjclk07clSeGTpOfp+6SLbscDkh4Fi5MvFyZtuGMuiBK6VMqeK2eLbeIcD3f+VLmblwrd/zsUCu5zmtpf+N3TItFh7z22wZOuoPc+6i71+QCmUDOzD8PXelPDBolCn/3ZB+0qGl77+V/DaGB0iABEiABEggDwgwR3ceQOclY4vAt9O3yuCf1sp3M7bmecMhTlYoHed+OcOkz169V24eMl9G/OkS3/K8sfmgAXeeX0t+fOJUeeaqhqY3w+9tZT5f0NolCOKfibf13oDNX7tP5ugYZNcgeDrH1nroQ5xGxIFLXpol8/QaTsP/W89d00ji9b7Q/wHl2dEr3OHjneXs9nu/rTMiNz4/fnn9oLyQe55ayZy+58BRmbrM5dlk6/P3jrJYBADr2rKCFMvjaAP+2hmu/f+u2ycT/nWtkM6qTnhxv6WLB3Jqq7amSu+35snr369xi9xYmNBAvcvPaZYorXTBS2Ip15fjWzXSwIcTNshRry8GctoGnh+bBKI1xxa+JPruj7luqDP+XSPrNgf3XLlP4gYJkEBIBKJtPsCX2Z1veMktcuOLZXgpnd+pmbRoWN3tgQRh+ar+7xmRGHNHVgbPpEdeHyPteg2QYWMmCby2Dh4+Iif0byx/ZgXmQOHys1Ovvd6EfxbL2TcOMn2FyF2imEZiUe+vggUKmLa9/fl4OeemlyUlNXNkIVsH30kgnASibT7w1bf7XxolSdv2mGcEkRBoJEACkSEQDfPB0aPH5YI73pDbnh4hi1ZtNiI3Fp+VKZkhGk+bt0q63fG6EZmzQ+LFYT9K74eHuUVuiNMVy7lEYIjW/QZ+IXc8+4nfqvH3SM97BsuI76Z4iNw4YdfeA+Z/G7QPQnV2DJGN3vz0d/P3gFPkRhvPaNNAunZsKg1qVZK4IoXNgjn8LzU5wELB7LSB55BANMwHHAUSIAESCIYAPbqDocQy+ZoAwgaPerCN6WPtihl/NNtO/zx3m8xds1dObZAgl55W2e7Ok/ebNLT6rV1qelwbnpxTlu42guvmXYdkyC/rTIjpNnWzDmPtURE/hEwAguL0FXuM5/InEzfJ5R2qyCj1sM2OvXlzU2mZ7hluz9+belR+UM/x99RjF/nPH/lsqXz9f209woAj3PSjKlo/OXKZhlk/ZO6DRy+rb6twv0OIH/HnJvP5gtYVpXvb4EICX6Tlhuo9hS9hf1Lv9rOaJrrr9LcxfsF2E5Ybx3u2dwnl/srml/1YDHO2svEVItzZx2/+2SLrt7tCujv3h7KdqiHz7x62ULZrlAFYfQ0//1SvhtK0ZinxjnS6ZGOKIK0AFmfk9wUHoTBk2egj8MvfC2XfgUOSoKHxDqkAhS+wv/xlpiBcNY0ESCD/E/hn/iq59anhpqMQuO+59lwTqt4ZlhSeXH+o5xW8jHarR+eHX0+WYxpidNCDV/oEhMUyg7+YIF//PtuEIkUhLFJ0ek/7PFF3WoEbXx57W07qRV3wSr1PBTv0p2rFBHn7sevMF9Y4BuH+vdGT5KUPf5K12v7H3vxahj55PQ7RSOCkJgAhCZ6XNBIggZODQOHCBeWs9o1kXdIOubPX2XLR2a3M4jdE2Fuyeov8OWOpvKnRoPB/AyLBTBv5REjhxqfOWylDRrq8nDu0qi+vP3y11NGQ4zCEIH9q8Fj5fuJ88zqrfWO5tvtpHuAhQl/Wb4iGBN9u9l91QXu5rkcHad6gmqzQiC0/6LnvfPmnWbjbo++bMvvrZ6RUCc8IfR4V+vjw0Td/yaCPfjZHChUsIPf27iJ9rz5HSsd71oPFe599P00mz1ouN116ho+auIsESIAESIAE8j8BenTn/zFmD7MgUKZEYWmi+WnxikUhCJ6/XVqWl7duaWrCaltBMotu83AYCODeueHs6vLMlys0H3WqXN2pahhqzagC9fc5q7r071nX7ET4dJszO6OUSA8Vo89t7vqnDKHMsTDDaRBGnxy1TE6o2zfCrz9xZWYh3FneuV1eIwjYPOR/a15p5IPOyhDuHVajfDHjWZxV+fxwfNPOQyaMfKC+pGpO9fd/X2+K5CT35ru/rnOL3NeeWU1G9W9jFrd4i9y40Ck1SgoWUcCznkYCIIAcW9GYZ2vUzzPMAF1+Xhu54AxXPtwxv83URTMnOHAkQAIRIhAt8wH+dkUIbxhyb3/x8h3y5J0XZ8q9iS95u6l3958jHpFT6rn+5sIXu8vXZo66tGDZRul43YuCuQX5NpFf8jENQfqOQzRGZBx/liF0e64Lz2m9uN5vGt4Unl6wIY/3dovc+Axh/X4NWX71Bafio3w7Ya75Et984A8SiCCBaJkPfHURYf6f1dDCMPts+irHfSRAAuEhEC3zQf8busm8bwbIAzecb/JP4+8ALIZrWr+qLobrIgPvu9x0GJFaZixcE1LnR/40Q6Pi/Wc8xEe8cItb5EYl8Jh+58k+Ure663/okT9Nz1T3j5MWuEXuWy4/U1Oq9JZTm9cxKUdaNqohT9/VUwbcc6k5D+0b8e3UTHUE2gGP8pc/+sUUQcqWXzVVw6O3ds8kcqMAUp7cedXZMvr1vrrwnl/zB+LKY6ETiJb5IPSW8wwSIIGTjQB/A55sI87+5ioBCJPIx4vQximHshYIc9K4eurVWbOCyyN9RZLryzNf9e0+cMSE2Uao5YXr9wu8hkMx9AM5oREq/aAKqNkxXBN1ILz1zpQjIVWB0M+rNWwz8mcjfDM+Z8cQxnnRhv3yl4q3G3ccCsq7x9d1rj+rmjSrWVL69aij/2AU9FUkx/usiI2K/I3tk1c2kLLxRdwhzJ05m1/+dpUk7TpsvJgG9m5sQp2H0qhL0r2yj2i++N/VWzuQQfBdqFxhFwfw5kb7wB/PB85B6PVgLE3bgEUFOA/CO+6BYM+F4L90U4r8ofc+7t9kDemdU8OK8i4tXIsMPhi/IeBz/vEfGwVh3ZFyANEAsmPL9dn+ckqSObWWPu9YBFGY/8xmByXPiSICCP87RXPBwa7s1l7gEQHbumOf8UwwH0L8gVCCyJU3e/E64yke4umCcInzlm6Q8dMWG6/KUAR3eGlCeIOXuq98gqG2Jbvlc9IHCI/wWgVDeLwgVCy+DAxkzn4vWZ1kGAYq7zyG6yGsIwRAhqx3kjk5tr/48R/1znL9brvhkk5y3ulNAnYceTNf7t/LlMGz+aR6XXkb8nW2aFTdfFn97N2XyFz9ohwCckkvLyjv8+znonGu9B9FvTy6c1ov6l+40hX9B6L2aS1dixntde07vNhg6J9lY4/xnQROJgJHjh6TOwd8aiK94Pm7WL06aSRAAicHAXh1I7WHPzv71Iy/F1asS/ZXzOf+RStd0e5aqCjtK4c2rt2hVT1z7mINne79v8CQkRPMMXhXP6Oiti+D+Fy/piuS3gcahSaYdCu2niffHiuph1wR3LD4r3mD6vYQ30mABEiABEiABHwQ8Fyi7qMAd5FAtBBA/mnkKIaX6A+Pu7wcQm0bQjB/pLlqS8QVlEkvdJQimtN2kgqmDwxfbKr6+uF2JgwwQkD3eGGmR/UQZls+MNm9b4Tma0YeXF/2xV+bBS+nkFZAV5727lxN7r6wtsQVjswakwT1AIbtO+gpXkOgHKu5xodr/m6I706DSIaQ7HddUMsjJLazDLYR+vq5MStk3baD7kPwSm2qHqODrs/4B8N90MfGNBW2B41dZYRN52GM6fOaa7qFV+huZ5md+4/IC1+vNOI4+mMNYwiP4yeuqC/wPvY2CPNnPD7ViMAf3t3CjP2To5bLIhX5IZpag2iIfNfNa7lyMtn9Wb0jCsDbtzYzxUIV7bOq2x6HMGpDbXqPrS2DHN9PX9VA7v94seGL3OGPaAjzPxfukB80xzfsdg177x0e3Z4f6L1z03Lm3sAChR81lPqVGqLdnyHUPwz3+8XtMoct37DjoDw/ZqXMW7PPeJjbepBn/EEVbS/zkx4Aods/m7TJvCBYOw25zXEPWYP4PKxvC/vRCOLv/bbenZ/cfUA3Omnqgvt1kQIWimTXsMhh8uJd5rn7UMVu9MPbMBeM1DkBhvQD2Q1fPm7mVveijPsvqmOiOHhfi59JIBAB5NiCYWV2tNjoX2caERVfBMEDAl8kwXMBYvWX6o157mn+f8fAC/TjsX/J9Rd3lFdU+Hr3y4ny8bd/C8Rza5g/8UXTI7d0z+QJhnDpDS54xIQ6/PbteyS+eFG558UvZO6S9R5fRtWrUcGEF27btLatNtM7whw+/NpXMnHmMsEX89bgoXr2qY1N+9Avb4MYftYNg8zuTwbe6vZo9y5nwh6qcH+2hk+Ex4a1cPYBXqZP6BdrELgRBtFpjepUlsfVIxb5kp22P/WQPDN0nHyj4aGd/UYexRt6dpRnVGQEA1+GL/yeHvKdCS1tv8xDOXjfIjTj3Rq+mhY5AtEyH3yooTlh8Ei6Xz20grF2+ix2Of0UE8oYC2VWrNsqDWv+HH5fAABAAElEQVR7phj66PmbJVHzbfoKP57VNYrHuf6mjiuS+d7NSb24bkKp4ubyJ/474XexHhZ/WCurfaCRQKQJRMt84N1P5NDFYo9iOj+8+1QfGTrqT+8i/EwCJBBmAtE6H3h3E79HrdWr4RKU7ees3hNKuf7/P64LVP2Z/V2M39sFC2R8h7d4VZLgBet5buuAf2dcfeGp8vx7P5i0JX/OWCYXnumKXOXvmti/R9Oz/PzXv6ZIi4bV5YqubQMVz7VjM/5doznJ3w76eusmvGb+tgv6BBaMSgKxMh9EJTw2igRIIFcJZPymztXL8mIkEDqBs9M9IOF96xSQbU3Je9Pk3Kf/Ma83f1xjd3u8z1q1x3yGMAqBNBI29Od18tq41aaNEOCqJxYzoh/CRn82eZMM/MbltRaJa8PTFVa7oqdoh3y+8OqFyA1htnG1ktJaRfrEkkUEns1jpiXJ418s8/tl28i/N8ut7yxwi9yoo7YKwwVVzIRXeJ+35smqLa5r++vXwG9WmbzC8N6NU/aNqsZLc80pXFwXHWBMbxq6QH6dt93n6VOX7ZbLX55tvHghcuN85FPHggF8hnfv5a/MNt7ZPivQnfBkH79gh9w0ZIHMUW9eWJ1KJdzezRAeb9E2oH3edoqGtR96e3OBmGzt7gtqyzVnuMJm2n2lVZBGObAJp2Fxgf0nq47X2Dqvg/zZ1ot6tIYw/33+diMqowwWEdzetaazeNDbWAzRvY3rH0eMty9GtrJf0oXu0xsmCO5/p0Ek7/XKHDf/muWLC3LJwxP9gIb1fu6rFfp8rHKeYrbRdwj4EKshcp/esKzcoPnqEbYb9zJyVWNM8cJimAX6sjbs9/XS76NFRuRG/myMTbt6ZcxziTJTl+6Svvp8hBrZwNaPdzzjvTq5xH9wh/e8tw3RRTZYWFG1XNEchbi3C02wWCeYfOne7eBnEog2AvASHq25uGFXpYfqxRdJV3RtZ/b9Nm2RycVrPvj5gTlikorLL3/8iwx4d5wRuSuXL23y+NlFQhDAH33jaz81uHLmIg/fxfrlDXIFwxrUquTOpbd643a5pN9gv97GyBN4Zp+BxiMZYi+ENQj3CLGKzxCOO/d5yXiI+21EDg8g729O+gCB/ozrB8p3f8w1IjfY1aqaaHIII0wkvNSHqTeK0xaph0vn61+SURrSEf0E9w4t65nzEC76o7F/y4V3vOEhgNvz4bF/4Z1vyCfjpro9VmpULicVypYyYw5xI9CY2Xr4HtsEEAnAevHDizkxoWTQHbrifNc8gRNWakQAb6taISHgl8/e5Z2f6+oX5pdqKoWuHZs6d5vtnNSLCqy3NqIuTNOICb4MzyMMz4TNGeqrHPeRQH4m8Nfs5TJszGTTxefvvcwdRjg/95l9IwESCJ4A/v6H4e/UTq3rB3+ilrS/ixeu2OTzfw38XTst/X+Cs9o19qh7U/Iu9+fzAizIRaHzTjvFXXbj1ozz3Dt9bDj/prmsS1vTPx/FuIsESIAESIAESMBBIPMSdcdBbpJANBGAqPP69y4Be/qKPcYL2dm+ieq5uis9DPbvKpg+cJGnVyUEsiUbU8wpVjR3nu/crlaumMx9vbPZdfu7/5qcx+3rJ8h7d2asvoTXqLfB2/ajPzZIp8Zl5aleDaViGZfQBxH+oRFLZPHG/eoRu036aF7nuiqyhtM+nbjJLdadqV6qTsP10o6ekDu71TIiof4fYAzOIsP/3CAQ5xFGfLyGpT6/VQXnqUbcBncICfCYfuHaRtJOWaD7x47/J7+pmPqielpDbPZnqBdiOgxC7EM965nwzfiMvMXPjF5hwkm/rgsEzlLvYWeudAiQT6gID7YQRAdc01A66kIFK15MV0/7Z9RDG97UT45cJt8/3t6UQ93e9sH49SqsF5IXrmssF7Su4PaGHTt9ixGEIfoPURav3ODpPQiBG2PqNOQ+9jYIwt7lvMuE+hmRYuGdDUOfO3q1w7u+Ry6tJ7NWucJyP/LZUnO4hHpLD9Q+4/zsWs9TKwkWPMAgWN+lQr+34f7GogUYyjtty+7D8qKK2BB7m+kCB3jPY7ECDPfhJxM3ymDt59f/JMklem4TXVxgbZSG6kZEBXiJIxf9madk3N/g8+5v6wSe1CWLFZJxj7WXcrqAw9rlp1cxCxywKAH3nnOBC8KX3/nev2YByDsqRD+h4d+za1hEAC7IYT7k57UyqE/GPbRsc4rYBQD3dq/j0YZQr7c2PaJCVZ2jaCSQHQLR5MmN9k+dp1E+1Psa89PlDm8FhC8fOuoPE/567PjZctuVZwXsLup445PfjPf3aw9fLQhtDEvavkdueXK4zF+2Qb7SnN99rz47k9enrfiNT39Xj+44Gfrk9UbgsjnuPv/hH3no1dGmLS99+JN8MOAme4p5h9fFXc9/Jnv3HzQi3VuPXSvnqAc3BHt4p/81e4XcN3CkbN+9X+554XP5Z9STIYl5HhfL4kNO+tD3uU9NHxAiEiESr+1+mtsDHt7W4NC5XUN3CyBQ9lPvd+QQRC7D1x+5xnjY2gIQ6m5/ZoRADB/+7RTjVW+P4R2LEqw3TO+LOphchgj/CMO4PTDoS0H+ZVrkCETDfIAvfbEoAgZRNxRzll+ji1HCaciziVckrO0ptY1gt2aT/r/y8pcy7NkbBR7qMDxX7381Ub7ReQ92jXqC0UggNwhEw3zg7Odu/d16r/6OwYI4RBK5/uIOzsPcJgESiCCBaJsPfHUVqXVe0EWRsAvOaCblQox+0qNzC3lHI0QgMtGtTw+XIU/0Fixkg+Fv+kfeGCPrk3YKIhQ5/0fB8aTtLscJbFcslzlaE/Zbw9/I1vD3bTC2akNGGPaaVUL72yiY+rNb5rQWdSVp8lt+T5+qEXZ6PzLM/F3X85xWUiw9Oo7fE3ggJgjEwnwQEyDZSBIggYgToNAdccS8QLgIwGsS4jC8liF6Idy20/5cmCG0QliGuARvT2vz1uzVL5z/M+Jmp8ZZ/7HoLWRDHPbeZ+t2vkPEG3Jbc111mbG3kgreT1xZX655fa4J14ww4NkRuvepiIaw6tYOHD6u3qOH5Kc529xCc0P1lL7idE82Z6jwjZe3Qffsc1Z1Ga65g5Fve7EuBPAWugeraAeRG30ffk9Ltycs6oKHbI+2FU04cBv+3fsaqPeV71ab3RCBB1zdyIMNRNgBKnrCGxdiNcJsX9Upw1Ma4idEboggH+v1rTiKCo3wq6L3cA0jf+mgWSY/8ps/rJXnVYz3ZRBFX1YB0luMhhiKfM/I1437JC8MXsl2bNFO5HJep17mo1Xkxb0M69WxSpYhtsET/b/93QVuD32EdYcncU6sQZV48zyhLQhP3rdbbY9xRN0/630IK128cCZv40EaUQB5ubFYYujtzUwZU1h/4D68+dwa5h7AgosRGmL/1RszVj7PWOEKQQyB2yly43w8Z2jLN/9sMczGzUyWW86rYauWxFJFZOwjGR5f7gO6Ac/udvXLyAxdOIN7PyeGPiMk+Ru6KAR5zHtr7vamNVz/1GKhCMYUn89v6bmQJJRrYlGITT2A+ZBGAvmBwCgNTQ7r1LqBW5zGZ3hTI4z5guUbBWWyErrxRXjrJjVl5Ct36LyQ8QsYX1i98lAv6XLLq+Z32cyFa/0K3agDgpN3qHR8uT7+n8XGG3v6gswRY55//wfzhRiE7XFD+rlz8aEf2AfR+/t37pMzer9o8oU/9973Mvjx3jgcdstuH/BFIb7Ug4169U7BF1lOg/iN8O9O+/DrybJ0zRbTR4Rybt/MUxREv/v17iLwzH778/Ee50P8HvfnPFPd1erJ/7ouTnAaxm30a32l662vGqHceYzb+YvAaocnds0qoaVUcH75ixzvsWL40vyXYQ/KzU9+rB7dqwRpCapWTJDy6s2+dtMO86U7/sZ9um9PE8I/VvrFdpJAOAk8MGiUICVI+bIl5U1dSEUjARI4eQlgQevjb31jACDUOBaKbdiyyyyE6a6C9bBnbgwZDtKd/PTeA0aYxe/i9r0GSO1q5fU7roKmfnh0lylZXD5+4Wbzf4rzAknbXN9PYB/mqECG/N9YPIuFbFu2Bfdd08r1GX/TILpSOO3cm16Rgvo9XiA7dPio38N2IbB3AUR+uu3pEUbkxkJBLBx2/k/mXZ6fSYAESIAESCDcBCh0h5so64soAXhiG6FbQ5BDOLLfZSMsNcRjiE31q5Qwghly5jqFbojjMIRKRs7jSNk9moPbtst5jUZVS5qQ2/Bo3eQQq51lstr+XEOf4+XPENL5petD89yFhyu8hCdoWO/VWz3DjyMvMnKYw7qroO1PXIO3PXIce5+P8xZt2C/Irw2DR7kvNgjDjHFBPulVjjZAYIcHPOxC9cB2itxmZ/oP5Ge+SPNBI38xPGeRqxre1d6G/NTeIrctg9DeELohtqPfTq9yWyaS7w9/6vK+9neNG8+pIf261/Z32GN/Ef3HBf9UQPAIp8HTGkI3QnPPW7vXjJmtH4tI4N0P66Zj5fScRnh5hJ+HXXdmVQ+R2+xM/4HFGBC6nfcADtlQ4NX8iPUQyisnFDVCNxZ+hGLn6JwCoXutLqDRLhjRPZTznWXhNf5VeuhyiNsjdAEG7ikbKh+5u33d/846Am3v0egG1sqUyAijb/fhHdEJxk7f6tzl3r5exfcLWld0f+bGyUkgmnJsIbe0zT8HD25v69WtvRG6Iab+q2EFkaMukD2m+aN9faHSrH41E74Y+aDhmeHPINR6i9y2LLwtx09bbLyykbsauYRh8Nge8/sss31ZlzYeIrfZmf4DoYfRH4j2Y8fPkdf/7xopXLigs0hYtrPTB3zx9pXmSYfB+8Jb5PbXsF/+XmgOIfSjt8htz+nS4RQjdMMzDx7tCEsO+27CXPM7CmLegzd2s8U93nGsn+ZrxpdmtMgQiIb5ACH3rdnc1fZzVu+l9Qtoa9t2ZaQtsfui+R3PhI08gXYmbdtjXrbNpTS6Af6Mw7yVnRzjth6+k0CwBKJhPrBtRQSR3zTlB+ytR68L2VPT1sN3EiCB7BGIpvkAPdiv/zPg73BfhkViyfo3QPVKnhH4fJX13rd73wHzuxi/g/H3sPeiuQrqjb0nfSGo89ydew64Pzr/FnHvdGzgfxP8Tsfv/Z17M/7mcRTJtIl2WStbOt5uerxjMagvw+LU73ThrT/D3+PhtuSd++Ta/3vfLNSrV6OCfPbS7VKkcOS+cw13+1lfYALRNh8Ebi2PkgAJnMwE+JvnZB79GOz72SqofjRhgxG0Vm45IPBehk1etMt4SnfWsNfI+wxhCQJtXxVWrSGcMyyrsOW2fHbfG1Xz/YcoBK4EDamM/OL7Uo9lt3qf553bvLxAxGpRq3SWQhqun6RhpBHmHcIe7JB6XcP2H8oQ0vDZmYsZOb39GfoG7r6Ebps3HN7fyXvS1CPVt8gAMRRmQ1+bbc2XjXDiMAjhgaxN3dJG6IbgumH7IZ+ez85w2N51OcNdw3M+t4Vu7/bYz/ASvqhdRUE+62AMHvRPjFzuzumNcxAyvHmtUoKQ/DkxiKQQcDFWiCLgHJPp6nUNL3RYTw0R7jTkP8eiBdgxfbeLJ5xlsA2vdhg821EeIgeskUZmgHf7kk2+/zFEWoINehxWVxdc+DOEwUfd2zTiw1ENuw/bvNOVTxsLUI5orsyimn8+u4bFFff1qCNYtICFN1g8grDqMMw7gZ6hYK4JMR/PEVIG4Dn2ZTv2HZGlfjjtSvF8vn2dz30kkJsEkAsaIg6+kLnwzBaZLn2Z5sd95p3vTMjwL1Ugzkrobt7AtxCOL5gSE+KNiLRnv+eCLudFA9Xv9NZAHVboXrd5p2kf6kFu6kB2uh6H0I0v0uCJ0qiOZ/SVQOcGeyw7fYD4b0NHw7M+WFu5PtkUxRd8v05xid7e5x446JrXsR+eqlboXrt5hylaObGMOL1yvc9v19TTS9z7OD/HPgGnp1KwIT1tr7dq2Hxr5dMXUdjP0fw+b+kGubr/uybCA7zFbriko5xSr5p6jhUz4VD/mL5EsJAE4f3/mLFERr58hxRLX1wTzf1i20ggHARWaxqCp4Z8a6q6+bIz5LzTm4SjWtZBAiQQwwQqJZY2KW7QBXxPsGvvAcFcMXHGUvlk3FTB/xSISNQ2PQ1IMF39VM975I2vzcJLLEi9/uKOmlakvHo7F1Rv8Z1mESgW2t761HC597rzTFofW68zTPq+lIMm9ZE95v0O5wMI9TDned7lnJ/RHmsQ4Z3hz+1+tM2XlSwROJLfm49eazzVfZ1r902Zu8KkHbKfA73jb/3rHn7fpB1K1EUHo17tK/Bip5EACZAACZBAbhOg0J3bxHm9HBGAUFlBQx9DEJuhHtpW6IYnMOw8FXyRO3mgCnsQwpEXuErZoiZ39aqtrlWRyAEdKUPYaHiV+zOXbOfvaNb7Idzfcl5NE4J9wbp90l/zfh/QcMbwYkW/ITj7M4huIzQPsj8RzNd5EIytgWMgq6QinC9bl55TGOLcQ58s8VXEYx+EamtWJMfnrEJvO3MW4zx4mHtboD4EQOddTUQ+Iyw7FiocVrEV4dttuPf9GrY9WJEbDXtV85xDzIXoCu/+JzV/OUJeP/b5MvmkXysTgj67HUAkBAi2v6vnNu6nRy+rL3GFXZ7zNmw5Qpx7Lyiw9wCui3zwWZk6SHpY15bl5dd524x4jP5doaHm4d2PW2Xh+n3ykYbeh9iNxQne+elREe75DzSH999LdUGM4/7yuEiYPnTV0ORfTN4sCzWSAXLGQ0CHOH3/RTkXa5A+AFEVwNNfVAiwct77aUdP6MKHZWHqHavJDwSiKccWxGsYROShI//wibd8mZImB/S3E+bIgHsu8evZiC91An2p4svT2/uC1Sv79wTxd/6KdRkRFGpkkUPPmU94uZ4XCaE7O31w5gFEyMZgbMfuFNmrX+zBMDZ4ZWUINWkNQj8sUHtxHF/sIcyzFeKxjxY+AtEwH9StkRFpZONWV/SXYHu4UcOWWqusX4LHguHvkPteGmlEboQrn/DR/2X64vva7qfJD5Pmm2gGCKf6gaYJuO/6rrHQPbYxhglEw3yAub7vgE/lkEZOqV+zojxz1yUxTJRNJ4HYJRAN84GTHgTiu68517nLbK/ThZMX3f2W4O9S/G6d8vkT7sXymQo7dmzWUOhPDB5rRO4uHZrKpy/dalLxOIrILZefKY+9+bURfIfo/ynnd2omiPAEq1ohwwkD18bvc3+G1EBY5ApzRnLxVx77nX8brU/aYdIzeZdHSHWnffXrLL9e785yWDxkF5469zu37d/4zn2+ttEvLARYvCrJLMjDwrxAC1h91cF90U8g2uaD6CfGFpIACeQVAQrdeUWe180WAQi5EKrHTNti8nTfcHZ1I/TCWxsi82kNE0zI5FbqfTxXcy1PXrxTrj2zmszW4wj/B2EcXpGRskLpHqiRqh9CF0QzvE5tkGBCdMN7dHnSAXnrx7Xyf5f49iZD/uIXvl5pmgUhHnzgeW7De09RARDCubf9Jxmis78v+e05/sJkWyG0uIYnRz7vrAxCaaQsmBzrkbp2VvXasY0vWMjcs/CCxn2OF0LSBxOJAJ7S381wiS59L6gl57Uob/KbPz9mpQkh/+6v6+Te7jkTXOGtDaEbCywm6fPVrVUFk999kqYKgHl7c2OfvQewfWGbihJfNLDXdJyG87Xe3DgHfUcu+c80bP/IvzabF8R/CPgINQ8DvwHXNMwUXh8i923vLDBCeJyG6W+qIepbqHc75gvY2m2p7tziZkcYfvTXEOU3DJ5vRG5Ud0WHKiEtVgjUhNoVihuhG4t44FnvDBGP8+pUKmFetg54+NNIIBoJLFu7xYQlR9vgUfz6J78FbCbCnMPD8VL18vZlBX2kq/BVLtA+eHBEsyFXYFaWnT6kHcmo94T3SiM/Fywal7Gor2Pr+lLfIVb6OUVqq5eMNfs3gybasLt8vuPvEFvWZwHujHkCWMyAhSopqYdl5brkkPqzIj2qAE5CqMxYsNmL14mNhvDwLRdmErltHy4+u5V80nqqyeH9xY/TKXRbMHzP1wReHf6rLFzp8lLs3LahfKtemt62Nn2h1N6UVBMlBceb1KkiLRvX8C7KzyRAAvmcABZo3t/nfHlC83fDw3vRqs1ZRoACkq9/n+2OyPTSA1dkErkttufuuUzwOxh/g4/Udyt0V6mQIWzv2BM4FLgzVLjzPHsNX+9Y6GMN/fJlPTq39Ng9Z/F6j8+58eH/XvtKJs1aZvgNe+YGzsO5AZ3XIAESIAES8EuAQrdfNDwQrQSQDxri3zwNDQyh52/NgYvw1ue1SHSLPhD4IHRD+IPQPVNzesOCEQujtd++2gXv0YkLd5rcyKP+3qyCaILmoPb0WIdH56BvV5nTIRY+cHHmPMFJuw/5FLqdoa63qrAWyCC8+TKbV/uwtqN/z3oeoqev8s59dVW0s2byNNe3nzK/O3MzO8/LXDI29mCcpmvuaISPf3b0CuMlXbFMnN/GIxT9gK9WmOMII3+jLgKBXa7ez1OW7jaLPkb8uUkXg5SVdvUyViCbQiH8wPloB8J//zQ72QjdE/U5O6x5zbEAA0K2t9l7APsv1lzqWJASiiFv96/p+b8h5G5WJht2uDwJEeGhrfbnzvNrCXK1exs8wOHtjfzsw/q2yHT/wVPceqN7n5vdz8j3jgUAk3VuKq5e5mhbuAwLQcAbERIg+t90Lr/UCxfbk6WeaMmxhRDesITSJeSsdo0C4kcYX4hgOMef0B2wgggebFg7I/y48S5t7f9iG7dmeJ82cpznFHsDRZ3YpN4nkbC6DoFwnS466Nwu66tAmIRAuW3Xfml7Sm15/PYeWZ/kKFGranmTB3HTtsB9St6xz+0F4zidm2EiEC3zQfOG1Y2gO/3f1TJ/2QZp1bhmlj2EFxE8nWHIA3lh58zpD8zBKPuxdnPGF9ZN6lYJ2LomdasaLpv1OYGnK6Ib0EggUgSiYT6Yu2S9u3sfjf3bve1rY6v+fnhg0ChzCJ6eFLp9UeI+EsgegWiYD4JteaPaldxF4akdKI2PLWhT6MQXjwuY27uwLsCH6LxkdZI4f39Xc+QDnzhzmcAr3J9NmrXcfahapeC+B0EI9bgihU2Kp89+mCZ9rz7HLAp0VxQFG2/oIuVRP003LXnhvsuNx3sUNItNiACBWJoPItB9VkkCJBBDBArEUFvZVBIwBNrVL2O8MSGs/bt+v/ypQi8MeaqtnaMeoPD+hhi+X/Mtz7JCt4rkoZr1mHSG1A61jkiWf+yK+pJYqojxWH961Aq3h6u95uKN+40ohs/Xdq7mM7z5+vTw4vYc++4UusHan+GLebD2ZbXUAxWGMr68xn2dY/fV0DDN1uscCxcC2dw1ruvDs7dmhcyCZ6Bzo/EYwnA/f20jKaA38j4NX47w04Gibj+jYjhyUMN7+vnr9DxHdIFnr24oiZof/oSGNXjii2WmXHb7jGovUrEa9o8K8fCotkIxwoYnxGd4+dlr4D6CCA6bk8U42nPsO/oMoX+HpitA+O9vH2kn0wZ1kj8GdJDpL58h4589XQb2buxT5MZCmCUbU0xV8Kp2epbb+p1h1e2+cLwP6tNEZmj7Jj7fQcqUyMwku9e45syq7vo+mrBBsMCBRgKxRgCCzTfqSQHr3eN0eV89AAK9rujqUl6nzlsp+AIrmqx2tUTBl2CwfxasDti06enHC6n3ed3qGd6nFVQwtub0+rD78A6Re/e+VOeusG078wBOdnwZl9UF6qV7m9h+ZVXeebxWepj3rdv3mtD0zmPO7Sk65rT8T+Cx2zIWSgz84KegOjz6lxmCkKWwbhpOFLmuY8Gc4UK373L9jeKv3XY+SChVgiK3P0jcn68IQLCCx2SgF3LAwpC33pbLKg1GvoLEzpAACXgQ2KJ/S1pzCtB2n693+7s49dARST2U5quIe5/9XWzPwYHmDaoZARzbiDxxVNPP+bPRv8w0h5Bi6dzTmvgr5rEfIvf913cx+xAa/a3Pxnscz+sPY36bJS9//Itpxl3XnCM3X3ZGXjeJ1ycBEiABEiABodDNmyDmCED47NS4rGn3ZPVsnKbenkVVFLT7cAAep81qlDK5rL/WsN0bdxwyIcttTu9QOl0pweVFu3WPb4/lUOqKRFmEIn/2apc33O4DR0xeYIRpt3bgcMYf3U6vZ3t82eYUme8jbDmOIydz+/quVac/qvdusnrx+rIf9Bg8j31ZU/UutoL5a+pdC0/UYA1i7UXtXB7Cv8zbbkI2+zoX44v2weBRbMVxX2VjaR+8kPuke2bPWb1XPlZh05fhHp+q4edh9/WokylMNoTWASqaw5DfHsJxTsyGJ8fihc8nbXJHTOh5aoZno7N+LD7o0sIl6nyhXsj+7hXnOXbbGZ7c5oHH+GJxBxYDBLKjeq9B7Ib5uvcP6WKZ72a67ptA9UTTMTzvCI0Og6f63cMWCp5hGgkESwA5tvI6z9bv0xa5Rdte3dpn2fQrz3cJ3ZhzRv/q+rIoy5NyqUDBAgWk1/muPnw7Ya7xUvZ1aXiO4Esh2OVd27rFcXwuq17tpUq4FmjNWrQOuzLZ6yN+y7QvXDtKFIsTG/7w1ykLjQdpMHVflh5GftaitTLuz3nBnOIu0+MsV7jF4xoq/W0/X94hTGS0fbHn7kA+2YiG+QAoIVbhuYD9PWeF9H9ltBxOO2o++/qBnPBPD/nOHII31qO3dfdVLCr3tXZ4q4/53TUn+Gpo8s59hgWOOc/xVZb7SCAcBKJhPnjx/ivkp/ceCPjq2tHlOVmrSqK73E2XUmQJxz3AOkjAEoiG+QBt+Wf+qoCLXPG/gf37GgtPkcbAaYimhHDmeDkF7dZNappiSI9jF986z7PbCMsNoRnWukkt844fSOt397Xnms/Iwf3Sh74X6X06bqogXRPs5svOFPzNHazde10Xd1qWYWMmyWsjfjUh1IM9P1LlpsxdKQ++/KWpvuc5reTpvj0jdSnWGyUEomU+iBIcbAYJkEAUE6DQHcWDw6b5J4Dw5TAIfPDshsgNsdtp52r4ctjwP1ziYHbDltsw2AidPez39ca71nmdaNhG/y873SUyzlAv289UfLQGcR/e7bBPJm4SZ4hxeEk/OHyJZsh0Fdi5/4jxDHeVdv28p3ttswHB8OYh843nthXSsW/0lCR3/m/neXYbeZEfvdyVO3zV1lRTB7zMbR0oB4/lob+skxF/brSnud/7qXALcQ//xNwydIGG4d5ltlEA+7DQAe2Cx33JYoU0NHsd97n5YeOuC2pJvcolTFfe1/tvoZdnPUJ4v/79GnMcIbyvOaOaz253bFRWj1U1x5C7fsy0JJ/lgtlZXT3t29R1hT//fPJmMw7wGHcuNvGup/8ldd2RGG7VnNnI8+2MkoD0A+NmbpXH1ePceW9gTE9NX2wxaOwq49n+8R8b9V52vUZqyH7UtSY5s6djCc0Lj7bCxqmgjXzd1rBw5d4PF8kuveet7XBs233R+A6Peht+fnnSAbnuzXnykrJBSHNwwHOJeXGtbiPsezC2SReL4LkM9EqO0sU+wfSPZaKLwJfpYcsRWrBBLVeEiEAtbHNKLbcHNLwioi1n81N3Xizw0oBoe8m9g2WChlrHNgzv/9/encBXUZ2NH38ghIQQCJAECGDYRAG14r68pda1i3Vv/6+itlZttbXavi64VFrrUlv9W6tW64Jal2prXeqrdfvb1rV1qVqVIoiyyg5hyR4g/s9zwnO9Ge5cErj3MnPzGz+Xc8/cZ2bOfCeMlzxzztEhDY866wY/BHdZaa+UvxA6ZP+dfPzjLmGcnDTWX8pdesMj8qDrvaq/VMvW8tOzjvLDP+v+J02+VXTI2Mamz+6PdQ3N8ts//E10aGlbTnS98e0XhT+8+vdy/T3Ptvslov4/WnvhT7rg1sSDDbbtvruOlgP3Huerv3O/BLz0xkf98PT2uT4YcKQzsx67tp4yfwWmnHlUYr7q+5/4h3zljOvkj0+/IdM/XuSH7V64dJU8+8r7cvZV98v3Lr838bN23eQTEveHOOjodA328I7+fdf5La23mLVfR4fQvzer3CgO+tDn6V8/wD6iRAABBBBAoEsILFq+Wk65ZKrsf+JVvvfwxwv09wdt368VQOeuPuOy34kmXnXRB15slCW/wv3x0988Joeceo1/6dQotnxx77GJHtlT3INzmkhubvnsATs9jj5cq983dNGRJI49dA/b3Jc64tTQjXN13/zgX+XC6x7yCXXddta8pT4xfeGv/uRjS9wIFKcf94V222+uoufyy/P+j/8eoKNhXXvX03LgKb+Q+/73H/77uH530H8T6TRCb06b44ZWX765XW715zNmL5ZTf3yn/162y5hhcvnZx8qa2kbRZH+ql/5bgAUBBBBAAIFcCTBHd66kOU5GBSaOH+CHQrbemsnDltuBDnFDmV//vx/7Xo+67os7l9tHnSqP3bdK7nTJ8lV16+S3z8z1L+1ROvWsXUXn4o3Kcr6b//r1D1e5nqtNctNTs0WHeB+/XR8Z7Hq3f8MN26zzmmuSWF8j3XDiq9ww1zrUtfbavu37u/qeoTrv8kE/eVXuOns3H6PnpvM9n3ZItTOY75PkmlQucQnEQW5u5AUrG30PbR2e/ICdyuWepAR7sovOG37KQdU+Af/evLVykkvM6YMJQwYUyxrXBht+WZPiR+w92A+zbdtrb+Sr3NDUOuS29ljX5KTGDSkv9u3ROch10fO4YtI4GVDa0zbNi1KHzr/qxHEumfmWt77ovuny0AV7SmlxD/cPvU99YliTmprUvfyEsYmHGlKd/I/cvN9vzFrtk6HX/flj2X1Uv0QSPVV8unVH7zNY9EEJHQ5dl8Ndz3vtuR22aCL8sv/e0fUmn+Hn977w3uk+Xn8G9DyWrGpO7OtQ95BK8oMpN5y+s/zozmk+aWvDpKc6zrhhfeRy13N9zMYHAzTmbPegxuR7posmtif96i0/2oMOB691zRnpaAgPuwdm3nc/l9+49l9y6Td2kK/tuek846mOty3X3XzG50SHLtd51/UhgT++stC/tE16fnZdOtrGm5+eI/pKt5zkpj44/+i2h1bSxfFZtAW29Rxb2kvx76/P8EiW7OmImMb+Yupf/BDer7w9SybusUNHNstJjCaubpnyTfn+FffKilW1ctLk2/y8etVVA3x7rWeqDq18049P8r8sCzbsx26O66deetf3YtVf2l18/Z/8UMxzF63wDxMdtM84d8/s7pPowW0zUa+uKpcbLp7kk26a1P7xrx+WKTc+Irp+g7vH6LCQ+ou7nbYfKs/fOdn/0k0T77++aJJ88+I7ZK6b21uvjw5jOLiir5SWFMu8RSsTPU9+5ZLgV55zbLum6nx+J5z/W9HeNne4uZanPvyiO94Al8Bs8Y4aPOV7R8pNv3/e//Ks3cZUMiKwre8HySdRVVkmL95zsehDE399bbpPcJ/z8/t9iCZ7g78s1YdGrjn/v+Xog3dP3k0s3v/fC46XD+cukXdnLpB7H3/V/9Ja57wvc/eIhW4+bv07aIsO666/kGdBINsCUbofZPtc2T8CCKQXiML9QKe3GdCv1D/0qPNB66tnYQ8ZOqi//55YW//ZiIv77bp9ygdJw85Se1b/7uffkcPP/JWsrm3wo8Rcfsvjft89Cgr893cdWUgXPebUK77tvt+2/91fYY8CefTGs+Xki273/0/XBzf1pVMUrXffnW3R7e5xxyp359LZ5fO77yBP33aenO9GutFe6ZrcP//aPyR2k+r7UeLDLLzRf6usrW8byVHbs+sxU9Ie5V9/uiztHOhpN+bDyAhE4X4QGQwaggACkRagR3ekLw+NCxPQJJ/2XtVFE4FfcEnW4DLUJULHut7MumgS1HqgBuM2V9ek7j3n7O6PoclEXTSxFLWHE7WdmujUJJcOD66JRB3aWJfzXHLq1IOrE/Mkz1nWIPVuSHNN1N965q6+d+iZXx4h5S4Zqcnv4PDiZx8+Sq779k4y0CW3dWlw+9V9aMJ/opuX+a6zJ8ghLjmZbi5inV/5bhen10QTjNbj1JLcu48qk7vP2a1dktsfzP2hPYUfcXMza09+vd7Nrseqzq2sSW6t6/pHJu/lk+22TT6V2iv/jMNG+FPSHvlXPNT21PLtz81LzEGt11iTxukWfUDg6pPHJQw1aa6WW7Lo9ba/D7r90XunHrY8ed+HTqiURy/a218vnbNbE9w6jLmekyZm9e/sNd8a3y7JrUOX/+SBGT7JrT9fB+1S4Ydnv8Cdr770AYrd3M+OnpsO4f3dW/7t5/O24x42YaCf69x+NvVhjiWrm0RHatC/LzoM+3cPGy6jXF1/Jusa2/5Ba9tHtdSf++9/ZaR/6EH/fmjPd1uCSW79e60jPqgdCwLbWkCHF9SEqf4S6NhD24Yq7kibvu4S3dajWXs3R23ROfdeuvcSP1ew/kJMe4Vobw5Ncmv9S24O4RfvvVhsyNVg+3VOQf1F1riNQy7qfNzaM0OT4zq8+11XniZfdMlu3Ve2Fr0eL7hEoybVi4vaRlLRBLbOD67XTNt24Wlf9Ulua8OOI6t8cvKsEw72wzFqz5LFy9f4c9dfEOqw0pe4JP6UM4+wTRLl9tUD5fm7Jvth07XXim6ryXF9WEDnDf/VhSfIDyYd4tozPnHtExvzJi8FKgf0kQeuPVOu/p9v+J83vU/oEkxy673gx2ccIUcc2DYEftww9O/XX2491/fU0gS//uzrQ0Az5yxOJLn1YZ6/uCGczzmpbY7OuJ0j7UUAAQQQQGBrBHREp5fdd+uffv9on4DWfel3Sx3tx5Lc27nvz9e7hy4fvuEHoonnziz6PfS1B6eIfoft5Xpca3Jav4dqz3E9jn4H0dGLNEYT6amWEUMr/Pd3nX5FH8DTxZLc2ov70P12kuemXiATxlWn2rxD6yaMrZZnp54vl511tP9+rA++2pL8/UjXq5k+SMqCAAIIIIBAVxToVltb2yXGEikt7fzTc13xB4Jz3ryAJoI1SafJ9rgtmhjWBHWzS+iNc729NVmWvOgXZZ3XuKiw/frkGB3efMbCWunfu6eMHVaathdv8nbJ73VuZE1Ua4Kzqn+xVFf2apeoS44NvtfkqG473yVIdVjqUYNKtqgNwf1Sz62AXkedW32u+3nUB1GGV5b4ebeDrXjstcXysz/O9D+Tz/xkP+lfWhgM8XUdtvvcu6b59z91PcePcSMxJC/6s60/Mzo8+Y5DSv0xkz/X9/oAhz4wEtdF/27OXlovn7hRHQrdPUoT3Pp3a1h52z+643petBuBuAnoL7g+ckluTVSPHFbhhkYc7H9Z1pHz0ITX/MU1rmfIYqmq7O96UA/ZJklevWdq+2fNW+J7meov8qpcjxR72CDVuWjbdXjpma6nqsZpsno710M7+RdyqbbTdevWbZAP5iySpS7ZN2HscNGEJwsC+otmHbpcXzokpg47qvPI6xCeugyp7CfHH76vTHIv/WV3XBdNcuvfNx2qvHpIuYwcWukfEonr+dBuBBBAAAEEMi2g0/noQ6SfuJFPBpWXyXD3/8uBA/pm5DD63f0T92Cn/r94w4YNMsL9f3jEkIpNhkJPdzD9HqwPiOr34JHue7N+/9ce15le9LuRJuNnzlnip3Hp09v9Pm1wuYwZMahTc4Bnul3sDwEEciswe/ZsKS4ulgED3FSurszHpampSWpqakTLUaNG5eMpxu6c6urqIt1mEt2Rvjw0DgEEEOjaAjpkuc4prsOJX+mGcA9b3L8r5Us/+6csW9Ms3/zidnLuUaPDQlmPAAIIIIAAAjEV0DkpdX5KHfJbE8S66IMVx7kRCW6ecnJMz4pmI4AAAggggAACCCCAAAIdEyDR3TEnojIrEPVEd3i3zcw6sDcEEEAAAQQ6LWBDci92c3inW2rdkOM2DP4uIzLzZHe64/EZAnEV0Dm2bJ6tuJ4D7UYAgcwIxPF+oL23zjvly/LWwz+TOy7/th9OVHtR6RCkLAggsOUCcbwfbPnZsiUCCKQT4H6QTofPEOhaAtwPutb15mwRiLNA/MZejrM2bUcAAQQQ6JTA/mMHyBNvLpG3Pl4t1z72kZ9reuSg3m4u+s92M3NhnVz+0Ew/57cO173PmP6ffcg7BBBAAAEEEMg7AZ0788gDd/OvD2YvckP998u7c+SEEEAAAQQQQAABBBBAAIEwAX3gNx8XPa98Pbd8vF5ROSeGLo/KlaAdCCCAAAIpBX756Cx58OWFic90Hu2xQ0v9UKVLVjfJQjcntS6a5J561gQZ6eZtZ0EAAQQQQAABBBBAAAEEEEAAAQQQQAABBPJJwIYu79evn/Tq1cv/fjRfzs+S3I2NjbJmzRrm6I7QhY360OX06I7QDwtNQQABBBDYVGDyMWNEe3b/wSW735i1WhqaN8jbs9vm5ezuunZvX9Vbjtm3So7ca7DYUOeb7oU1CCCAAAIIIIAAAggggAACCCCAAAIIIIBAfAW6d2+bjViTwq2traL1bt2Shr6M76n5lus5WcLbzjXmp0TzcyBAojsHyBwCAQQQQGDLBfS72sTx5f6lo/LU1LX4+bj7lhRKZd+eUpA8jvmWH4YtEegSAjrHli4VFRVd4nw5SQQQCBfgfhBuwycIdDUB7gdd7YpzvgiEC3A/CLfhEwS6mgD3g2he8cLCQp8I3rBhg090a5I7XxLdlrzXZLcueq4sCHREgER3R5SIQQABBBCIhIAmvXWIcn2xIIAAAggggAACCCCAAAIIIIAAAggggAACXUWgqKjID+mtyWBNdudTr+fkRLe+Ly4u7iqXlfPcSgES3VsJyOYIIIAAAggggEBcBOjJHZcrRTsRyL4A94PsG3MEBOIiwP0gLleKdiKQfQHuB9k35ggIxEWA+0E0r5Qmf5uamnxvbuv5HM2Wblmr9JzsvEh0b5lhV9yqbUD/rnjmnDMCCCCAAAIIIIAAAggggAACCCCAAAIIIIAAAggggAACMRAoKSnxQ5Vrb+7169cnksIxaPpmm6gJbj0nPTcdjl3PlQWBjgiQ6O6IEjEIIIAAAggggEAeCOgcWzbPVh6cDqeAAAJbIcD9YCvw2BSBPBPgfpBnF5TTQWArBLgfbAUemyKQZwLcD6J5QXWo8tLSUlm3bp20tLTkXaJbz0nPTc8xn4Zlj+ZPU/60ikR3/lxLzgQBBBBAAAEEEEAAAQQQQAABBBBAAAEEEEAAAQQQQCBPBXr37i06h7X2ftaksJZaj+ti56LnYeei58iCQEcFutXW1sb3b0BHz9LF6RMgLAgggAACCCCAAAIIIIAAAggggAACCCCAAAIIIIAAAgjEVWDt2rWiL53H2l49evSI5elocru5udnPPa7zj/fp00f69u0by3PJ10bX1dVF+tTi+ZMfaVIahwACCCCAAAIIIIAAAggggAACCCCAAAIIIIAAAggggEDmBTQRrMlh7dGt81nbMN8FBQW+nvkjZn6P2pNb5+PW4crtXHr27EmSO/PUeb9Hhi7P+0vMCSKAAAIIIIAAAm0CzLHFTwICCJgA9wOToEQAAe4H/AwggIAJcD8wCUoEEOB+EP2fgf79+/shy7UXtL40WayJ47gs2lZtd2Njo39p4lvPiQWBzgrQo7uzYsQjgAACCCCAAAIIIIAAAggggAACCCCAAAIIIIAAAgggsI0EdKjyiooKWblype8VbfN0awJZe3hbL2/t8a0vXazMZZO1XfbS47a2tvqX9kbXRLf1Si8vL5e4Dr+eS0+OtakAc3RvasIaBBBAAAEEEEAAAQQQQAABBBBAAAEEEEAAAQQQQAABBCItoHNcr1q1yie7dehyTRbrEOBaWsLbyuSkdy5OShPcltjWBLy+1/bqcOVa6quoqMj35CbJnYsrsmXHYI7uLXNjKwQQQAABBBBAAAEEEEAAAQQQQAABBBBAAAEEEEAAAQQQCBHQBHFlZaWsXbtWamtrfTJZE8yaRLYEt5aa5LYyZFcZXW29uLW0JLcmuvW99uLW9TrXuL5YENgaAYYu3xo9tkUAAQQQQAABBGIkoHNs6aJDW7EggEDXFuB+0LWvP2ePQLIA94NkDd4j0LUFuB907evP2SOQLMD9IFkjHu81YVxSUiL19fWiPXA1kayLDVdu5bY4G0t6W3tKS0uld+/eDFW+LS5GHh6TRHceXlROCQEE4iOg3zfWNKzzDe5VVCBFPbrHp/G0FAEEEEAAAQQQQAABBBBAAAEEEEAAAQQQQCASAtq7u6ysTPr06SMNDQ1+Duzm5mbfg1p7U2+LRXuRFxYWSnFxsX9pMl7XsSCQKQHm6M6UJPtBAAEEtkCgtnG9TLzkFb/lhceOkRMmDu30Xp54c4n8e85aKXDfDy75+g6d3p4NEEAAAQQQQAABBBBAAAEEEEAAAQQQQAABBBBAAIGgQNTn6OaxieAVo44AAgjETODNj1bLI/9c5F6LY9ZymosAAggggAACCCCAAAIIIIAAAggggAACCCCAAAIIbJkAie4tc2MrBBBAAAEEEEAgdgI6x5bNsxW7xtNgBBDIqAD3g4xysjMEYi3A/SDWl4/GI5BRAe4HGeVkZwjEWoD7QawvH41HoEsJMEd3l7rcnCwCCOSjwPe+PEKO//xQ6dYtH8+Oc0IAAQQQQAABBBBAAAEEEEAAAQQQQAABBBBAAAEENhUg0b2pCWsQQACBWAlU9S8WfbEggAACmxOoqKjYXAifI4BAFxHgftBFLjSniUAHBLgfdACJEAS6iAD3gy5yoTlNBDogwP2gA0iEIIBAJARIdEfiMtAIBBDYnEBr66eyaFWTzF/eKI0tG6SyrEjGDi2Vnj06PwPDwpVNvvfzkAHtk8PuELJ0dZPMXdYgTS2tUuU+HzmwRIoKO3cM3c/HS+pl4cpGGVNVKkPL2x9nc+eqn6/b0CozPqmTmrp1vg3D3D66d9/6Ltu63zlLG2TBikap7Fsk1ZW9pF/vwpRN+tSdx9zlDbKopkla1rX68xhW3ktKigpSxrMSAQQQQAABBBBAAAEEEEAAAQQQQAABBBBAAAEEEMiVAInuXElzHAQQ2CIBTbY+/fZSufnpOS5x3NRuH71dwnXssD7thuy++LgxMnpwb6ltXC8TL3lFBpT2lDvO2tUnc697/GP510erZdmaZuld3ENevfrzfn81dS1y5/Pz5dF/LvZJ9OSD9C8tlFMOrJaTD9xOgnnm4DE09rI/zJS3Pl4j9U3rE7vRRPJ5R42WI/YanFgX9mbJ6maZ8vsP5N25a6VlfWsibIRLuP/s+B1l15FliXX25trHPpLfv/SJlJUUyotX/Zetbld+uKhOrnp4lkybt1Y2aCY+aZk4vlzOPnyk7DCkNLH2hWkr5Ka/zPEJ+8RK96a7Gx/9sAmVcvqhw2X7qt7JH/EeAQRiIKBzbOnCk9kxuFg0EYEsC3A/yDIwu0cgRgLcD2J0sWgqAlkW4H6QZWB2j0CMBLgfxOhi0VQEurgAie4u/gPA6SMQdYHbnpsrtz4z1zdTE7G7jy6T4sIC+Whxnbw6o8YllVf7z6y3c33ThnanpEnsN2etlj+/vlhmLKxr95lW6lxC+uir35C1DW2JaU1Ka1JZez7PXdYoq1yP6uuf+FjWu+TwaYdUb7K9rtBjvDBtpTz55hKZ43qDazJ4u4pefp9rGtbJ6vp1MuWBGf74Fxy9fcp96Mr5rvf0KTe+I0tcz/Ui11N9lEvYL3OJb22j9jI//eZ35dGL9vL7Dt1Jig/u+ut8ucU9KLB+Q1uCW3vBay9zPTdt28vTV8rO1X0Sie5XPqiRc+/+j2gvel30XCr79pT5rhf4irUt8sw7y2RlbYt7gGBCiqOxCgEEEEAAAQQQQAABBBBAAAEEEEAAAQQQQAABBBDIvgCJ7uwbcwQEENhCgekLauW2Z+f6rb99cLWcc/iodr23/+ES3T+4/X1pdd2+f/OdXWT/sQNSHummp+b4HtZf3WOQHLdflQx3iewBG4frLnU9u4/dd4gsdsnlMw4b7pPLtpP65g1yqetd/ff3V/hE8df2HCSD+hXZx+1K7XEuLi981ldGyokHDEsM7/3BJ7Uy+Z7pfqjw37/4iXxpt4HyueF9221rlQdfXuh7ml954jj5yu4DpWBjF/JH/rlIrnjoQ598117W13xrvG2y2fJN14P9xidn+zhNbl/6jR1knzH9E8Ogaw/yh19dJKcc9FkS/26XGNckd6+eBfLQBXu2S6xrEv6BlxbKYbtVbvbYBCCAQPQE6MkdvWtCixDYVgLcD7aVPMdFIHoC3A+id01oEQLbSoD7wbaS57gIRE+A+0H0rgktQgCB1AKdm3g29T5YiwACCGRF4I1Zq0SHLtde1md/dWS7JLceUBPbB32uwh/7vhc+CW2DDiP+P0eMlp+fNE72GN1PKvr0TCR6daMfHTFKfvnN8e2S3Lpeh0Y/xQ1ZrosO952qR7j/0P2hieGLjttevuOS5clzWI9zQ6trz+ceBW3za9/sku7pFm2HJtQtya2xx+03RA7Yqdxv9vbGHuzp9mGfaQ/uqx+Z5as6rPqD5+4p++04oN25D3aJ+x+4YcuT5yHXBwx0OWqfwe2S3LpucP9iOdcNw75zdepkvcawIIAAAggggAACCCCAAAIIIIAAAggggAACCCCAAALZFiDRnW1h9o8AAlssYHNyazLWhiYP7mzogGK/6pOVjcGPEnVNzk46YGii3pk3u4wok3KXGNflo8X1oZsOK+/lE9KpArT92pNbF+1hbUOIB2MnuPm3Pz8uda90m5t7hRsyvLGl/fDswf1Y/d25a2T2krY2f+/LI6VvSccG8Sjb2Nv9P/Nr/bDptj9KBBCIv4DOsWXzbMX/bDgDBBDYGgHuB1ujx7YI5JcA94P8up6cDQJbI8D9YGv02BaB/BLgfpBf15OzQSCfBUh05/PV5dwQiLmA9obWZd7yxtCE6zSXjNVl+6revkz1x55uXu/Cgs3f7rRXts6F/drMVfKsm4da56J+7t/LROe01mVt47pUu/frtHd5ci/sYOD4jeeix1hU0xT82NfHb9d2vqk+tGS7frZm43ziqeKS181Z2pCo7j2mX+L95t4ct2+VD3l/3lo54qrX5Y7n5smsNEn+ze2PzxFAAAEEEEAAAQQQQAABBBBAAAEEEEAAAQQQQACBTAt0rHtfpo/K/hBAAIEOCOw/tr8fPlznytZ5rk87pFp2G9VPdOpqTUg/9tpieWvjUN5f3thjOtVuqzb2+k71ma7TYcnv/tt8+ZObq3qpm7N6Sxad/zrdMjBpbu+FNY1SXdlrk/AhadrZNvD5JpukXWGJ7u7dusnm2pe8I3VW8/teWCCr6taJzj+uL93HkXsNluP2H+KHf0/ehvcIIBAPAebYisd1opUI5EKA+0EulDkGAvEQ4H4Qj+tEKxHIhQD3g1wocwwE4iHA/SAe14lWIoCACIlufgoQQCCyAjrk+M9PHi8/nPq+/GNGjX8NKO0pZW4I7jku0W3LpC8MSwwNbuuSS90mbNE5wKc8MEOeemupD9Fk8+6jymTEoBLp5v7T5cGXP5EVa1v8+7A/igvT9xhvWdea2LRvr8LE++Q36XqEJ8d19H3L+s+OqefZ0UWHidd5y0/8wlB54l9L5cX/rJT3564VHUr+t8/MlQdeWijXfGu87LND/47ukjgEEEAAAQQQQAABBBBAAAEEEEAAAQQQQAABBBBAIKMCJLozysnOEEAgkwILVjTK1P83z+9SexPXNq6XmroW/9L5pscO7SOnH1ote4/Z8oTrG7NWJZLcvz5tZ/nizhWbnMLjbyzeZF1whc0nHlxv9cWrPxuufFhF+t7fts3WlsMHlvhdtLost7ZvpEved2apLCuSUw+u9q/V9evkz68vlrv/usANnb5OLrn/A3ny0n2kV8+CzuySWAQQ2MYCOseWLjyZvY0vBIdH/B0y5QAAFMVJREFUIAIC3A8icBFoAgIREeB+EJELQTMQiIAA94MIXASagEBEBLgfRORC0AwEENisAInuzRIRgAAC20rgFjdcts4TfcBO5XL9qTuLuCG417iEqyukX+/UvaI729Z35qzxmwwr75Uyyb1uQ6tPEm9uv7afsLg3Z632H2m7y0oy0/awY9n64UnDo/9jZk2nE922Hy213accVC0DXfJbk9wra1tk5sI6mTCyLDmM9wgggAACCCCAAAIIIIAAAggggAACCCCAAAIIIIBATgTSj7WbkyZwEAQQQCC1wLzljf4D7Vmsw2nr3Nz9SwszluTWnTc0bfDHWOV6ije2tL33Kzb+8dAri/wc3snrUr3XhPzL01em+kjec5+9/uEq/9mx+1aljMnGyr227yeDN84Nfvuz80R7ZXdk0R7bYYs+ZGCLXhMWBBCIl4D25KY3d7yuGa1FIFsC3A+yJct+EYifAPeD+F0zWoxAtgS4H2RLlv0iED8B7gfxu2a0GIGuKkCiu6teec4bgRgIHPy5St9KHTL7R3dOk1ufnSu/+9t8/7r3hQXypJs/+p3Za6S1E/NPB097x6GlflV98wa58/n5fnh0XaH7fOSfi+Smp+a4BHtbQnf5mvTzdE++Z7o88eYSWb+hrUGtbic6v/UPbn/PH6N3cQ/51kHb+fe5+KPYDSv+QzfXti6avD7+urfkVTfX+YYksCWrmuS6xz9OJMG17d+5+V351o3vyNvONjl2UU2TG0p+vt9fzx7dZcchbXZ+BX8ggAACCCCAAAIIIIAAAggggAACCCCAAAIIIIAAAjkUYOjyHGJzKAQQ6JzAaYdUiw4dfuszc+WFaSv8K9UeBrley+ceOVq+tNvAVB+nXafb3PP3BfLhojo/H/jdf50vo9xc1gvcnNZNrof3WJcI1+T0xfd94OfynuXi/jR5r032+bU9B7ke3TUy5YEZcvkfP5Rhbk7xRS6J3Lyu1ceWFBXIlZPG5mzYcmvgV3YfJNMX1Mn9Ly4QTWqfddt7UljQXXSe8NqG9bLCDUGuy3rnfOGxY2Ta/LWic6Nr7/ZTb3rHx+rc3nVN60UT3baod1Ehz0qZByUCcRFgjq24XCnaiUD2BbgfZN+YIyAQFwHuB3G5UrQTgewLcD/IvjFHQCAuAtwP4nKlaCcCCJDo5mcAAQQiK3D7c/PkLtfLusj1Hv7ciL6y++h+0rdX221Le2DrcOHvzV0rS1c3y8Vu3uhS99l/jR3QqfPpUdBNfvPdXeQXj8ySv72/wvdgnrW4Xkpd7+sDd6mQy47f0b9/cdpK+btLti9fm7pX907VfeXbB1f7+atnLaqXOcsafDt0eO/xw/rI5SfsKKMG9+5U2zIVfN5Ro+ULbp7zax/7SD5aUu8fHpiztK19egz97JiNQ6rrnNuPX7K33PDkbHn+3eU+Ua8PAdiiDxWc+aURiXhbT4kAAggggAACCCCAAAIIIIAAAggggAACCCCAAAII5FKgW21t7VYM+pvLpm7dsUpLGWJ36wTZGoHcCmiv4iOuet0f9Kbv7CITx5enbMAKl3g+/IrXpHl9qxzuelVfdeK4lHEdWanDe89e0uAT5qNdUjo4BXWLO0aBW6kvXWob18vES17x77U39AkTh/r32vtZk/DFhQUyblip6BDiUVnUabZLdi90PdYH9y9yPc97hc55riOcL3a9uOcsq/fNH+pit3MvfTiABQEEEEAAAQQQQAABBBBAAAEEEEAAAQQQQAABBPJboK7us45wUTxTenRH8arQJgQQkJfc3Na6VPUvls+PS53k1s8r+vaUg9xc3k+/vVSSeynrZ51dykoKZbdRZaGb6bzUHVm0N/h+O3auZ3lH9puJGO0dP871MNfX5hbN5w91Q7DriwUBBBBAAAEEEEAAAQQQQAABBBBAAAEEEEAAAQQQiJJAx7I2UWoxbUEAgS4hoMOQ61JT1yLakzps+dT1Op63vG0Y7l2G9w0LYz0CCCCAgBPQObZsni1AEECgawtwP+ja15+zRyBZgPtBsgbvEejaAtwPuvb15+wRSBbgfpCswXsEEIiyAInuKF8d2oZAFxbYe0w/P0R287pWOWfq+/KeGwpch91OXpataZaf/mGGTF9Q64cTP2xCZfLHvEcAAQQQQAABBBBAAAEEEEAAAQQQQAABBBBAAAEEEMhTAYYuz9MLy2khEHcBHbL86pPGy4X3TZfXP1zlXzo39PZu7uyy3oWysrbFz6fd6rp065zZvzh5vOwxul/cT5v2I4AAAlkVqKioyOr+2TkCCMRHgPtBfK4VLUUg2wLcD7ItzP4RiI8A94P4XCtaikC2BbgfZFuY/SOAQKYESHRnSpL9IIBAxgUOdT20hw/cQx58eaE89+/lUt+0XmYsrEscZ2BZkXx1j0Hy9f2rZFh5r8T6XL3ROawHu4S8LqXFBbk6LMdBAAEEEEAAAQQQQAABBBBAAAEEEEAAAQQQQAABBLq8QLfa2lo3w23+L6Wlpfl/kpwhAnkuUNu4Xpaubpaiwu4ysF+RFPVg9oU8v+ScHgIIZFhA59jShSezMwzL7hCIoQD3gxheNJqMQJYEuB9kCZbdIhBDAe4HMbxoNBmBLAlwP8gSLLtFIIYCdXWfdT6MYvPp0R3Fq0KbEEAgpUCfXj1EXywIIIAAAggggAACCCCAAAIIIIAAAggggAACCCCAAAJdW4Ae3V37+nP2CCCAAAIIIIAAAggggAACCCCAAAIIIIAAAggggAACCCCAwCYCUe/Rzbi/m1wyViCAAAIIIIAAAggggAACCCCAAAIIIIAAAggggAACCCCAAAIIRFmARHeUrw5tQwABBBBAAAEEMiigc2zZPFsZ3C27QgCBGApwP4jhRaPJCGRJgPtBlmDZLQIxFOB+EMOLRpMRyJIA94MswbJbBBDIuACJ7oyTskMEEEAAAQQQQAABBBBAAAEEEEAAAQQQQAABBBBAAAEEEEAAgWwKMEd3NnXZNwIIIIAAAggggAACCCCAAAIIIIAAAggggAACCCCAAAIIIBBDAebojuFFo8kIIIAAAggggAACCCCAAAIIIIAAAggggAACCCCAAAIIIIAAAtEVYOjy6F4bWoYAAggggAACCGRUgDm2MsrJzhCItQD3g1hfPhqPQEYFuB9klJOdIRBrAe4Hsb58NB6BjApwP8goJztDAIEsCpDoziIuu0YAAQQQQAABBBBAAAEEEEAAAQQQQAABBBBAAAEEEEAAAQQQyLwAc3Rn3pQ9IoAAAggggAACCCCAAAIIIIAAAggggAACCCCAAAIIIIAAArEWYI7uWF8+Go8AAggggAACCCCAAAIIIIAAAggggAACCCCAAAIIIIAAAgggEDUBhi6P2hWhPQgggAACCCCAQJYEmGMrS7DsFoEYCnA/iOFFo8kIZEmA+0GWYNktAjEU4H4Qw4tGkxHIkgD3gyzBslsEEMi4AInujJOyQwQQQAABBBBAAAEEEEAAAQQQQAABBBBAAAEEEEAAAQQQQACBbAp0mTm6s4nIvhFAAAEEEEAAAQQQQAABBBBAAAEEEEAAAQQQQAABBBBAAAEEcidAj+7cWXMkBBBAAAEEEEAAAQQQQAABBBBAAAEEEEAAAQQQQAABBBBAAIEMCJDozgAiu0AAAQQQQAABBBBAAAEEEEAAAQQQQAABBBBAAAEEEEAAAQQQyJ0Aie7cWXMkBBBAAAEEEEAAAQQQQAABBBBAAAEEEEAAAQQQQAABBBBAAIEMCJDozgAiu0AAAQQQQAABBBBAAAEEEEAAAQQQQAABBBBAAAEEEEAAAQQQyJ0Aie7cWXMkBBBAAAEEEEAAAQQQQAABBBBAAAEEEEAAAQQQQAABBBBAAIEMCJDozgAiu0AAAQQQQAABBBBAAAEEEEAAAQQQQAABBBBAAAEEEEAAAQQQyJ0Aie7cWXMkBBBAAAEEEEAAAQQQQAABBBBAAAEEEEAAAQQQQAABBBBAAIEMCJDozgAiu0AAAQQQQAABBBBAAAEEEEAAAQQQQAABBBBAAAEEEEAAAQQQyJ0Aie7cWXMkBBBAAAEEEEAAAQQQQAABBBBAAAEEEEAAAQQQQAABBBBAAIEMCJDozgAiu0AAAQQQQAABBBBAAAEEEEAAAQQQQAABBBBAAAEEEEAAAQQQyJ0Aie7cWXMkBBBAAAEEEEAAAQQQQAABBBBAAAEEEEAAAQQQQAABBBBAAIEMCPTIwD5isYvS0tJYtJNGIoAAAggggAACCCCAAAIIIIAAAggggAACCCCAAAIIIIAAAttaoK6ubls3Ie3x6dGdlocPEUAAAQQQQAABBBBAAAEEEEAAAQQQQAABBBBAAAEEEEAAAQSiJkCiO2pXhPYggAACCCCAAAIIIIAAAggggAACCCCAAAIIIIAAAggggAACCKQVINGdlocPEUAAAQQQQAABBBBAAAEEEEAAAQQQQAABBBBAAAEEEEAAAQSiJkCiO2pXhPYggAACCCCAAAIIIIAAAggggAACCCCAAAIIIIAAAggggAACCKQVINGdlocPEUAAAQQQQAABBBBAAAEEEEAAAQQQQAABBBBAAAEEEEAAAQSiJkCiO2pXhPYggAACCCCAAAIIIIAAAggggAACCCCAAAIIIIAAAggggAACCKQVINGdlocPEUAAAQQQQAABBBBAAAEEEEAAAQQQQAABBBBAAAEEEEAAAQSiJkCiO2pXhPYggAACCCCAAAIIIIAAAggggAACCCCAAAIIIIAAAggggAACCKQVINGdlocPEUAAAQQQQAABBBBAAAEEEEAAAQQQQAABBBBAAAEEEEAAAQSiJkCiO2pXhPYggAACCCCAAAIIIIAAAggggAACCCCAAAIIIIAAAggggAACCKQVINGdlocPEUAAAQQQQAABBBBAAAEEEEAAAQQQQAABBBBAAAEEEEAAAQSiJkCiO2pXhPYggAACCCCAAAIIIIAAAggggAACCCCAAAIIIIAAAggggAACCKQVINGdlocPEUAAAQQQQAABBBBAAAEEEEAAAQQQQAABBBBAAAEEEEAAAQSiJkCiO2pXhPYggAACCCCAAAIIIIAAAggggAACCCCAAAIIIIAAAggggAACCKQVINGdlocPEUAAAQQQQAABBBBAAAEEEEAAAQQQQAABBBBAAAEEEEAAAQSiJkCiO2pXhPYggAACCCCAAAIIIIAAAggggAACCCCAAAIIIIAAAggggAACCKQVINGdlocPEUAAAQQQQAABBBBAAAEEEEAAAQQQQAABBBBAAAEEEEAAAQSiJkCiO2pXhPYggAACCCCAAAIIIIAAAggggAACCCCAAAIIIIAAAggggAACCKQVINGdlocPEUAAAQQQQAABBBBAAAEEEEAAAQQQQAABBBBAAAEEEEAAAQSiJkCiO2pXhPYggAACCCCAAAIIIIAAAggggAACCCCAAAIIIIAAAggggAACCKQVINGdlocPEUAAAQQQQAABBBBAAAEEEEAAAQQQQAABBBBAAAEEEEAAAQSiJkCiO2pXhPYggAACCCCAAAIIIIAAAggggAACCCCAAAIIIIAAAggggAACCKQVINGdlocPEUAAAQQQQAABBBBAAAEEEEAAAQQQQAABBBBAAAEEEEAAAQSiJtCjpqZGunXrJp9++mm7tqVaZwHBz4J1jUu1bltu39TU5NtkbdDztTZqubnF4i3O6lba+rAyGGd1K8O2s/XBOKtbaXFhZTDO6laGbWfrg3FWt9LiwspgnNWtDNvO1gfjrG6lxYWVwTirWxm2na0PxlndSosLK4NxVrcybDtbH4yzupUWF1YG46xuZdh2tj4YZ3UrLS6sDMZZ3cqw7Wx9MM7qVlpcWBmMs7qVYdvZ+mCc1a20uLAyGGd1K8O2s/XBOKtbaXFhZTDO6laGbWfrg3FWt9LiwspgnNWtDNvO1gfjrG6lxYWVwTirWxm2na0PxlndSosLK4NxVrcybDtbH4yzupUWF1YG46xuZdh2tj4YZ3UrLS6sDMZZ3cqw7Wx9MM7qVlpcWBmMs7qVYdvZ+mCc1a20uLAyGGd1K8O2s/XBOKtbaXFhZTDO6laGbWfrg3FWt9LiwspgnNWtDNvO1gfjrG6lxYWVwTirWxm2na0PxlndSosLK4NxVrcybDtbH4yzupUWF1YG46xuZdh2tj4YZ3UrLS6sDMZZ3cqw7Wx9MM7qVlpcWBmMs7qVYdvZ+mCc1a20uLAyGGd1K8O2s/XBOKtbaXFhZTDO6laGbWfrg3FWt9LiwspgnNWtDNvO1gfjrG6lxYWVwTirWxm2na0PxlndSosLK4NxVrcybDtbH4yzupUWF1YG46xuZdh2tj4YZ3UrLS6sDMZZ3cqw7Wx9MM7qVlpcWBmMs7qVYdvZ+mCc1a20uLAyGGd1K8O2s/XBOKtbaXFhZTDO6laGbWfrg3FWt9LiwspgnNWtDNvO1gfjrG6lxYWVwTirWxm2na0PxlndSosLK4NxVrcybDtbH4yzupUWF1YG46xuZdh2tj4YZ3UrLS6sDMZZ3cqw7Wx9MM7qVlpcWBmMs7qVYdvZ+mCc1a20uLAyGGd1K8O2s/XBOKtbaXFhZTDO6laGbWfrg3FWt9LiwspgnNWtDNvO1gfjrG6lxYWVwTirWxm2na0PxlndSosLK4NxVrcybDtbH4yzupUWF1YG46xuZdh2tj4YZ3UrLS6sDMZZ3cqw7Wx9MM7qVlpcWBmMs7qVYdvZ+mCc1a20uLAyGGd1K8O2s/XBOKtbaXFhZTDO6laGbWfrg3FWt9LiwspgnNWtDNvO1gfjrG6lxYWVwTirWxm2na0PxlndSosLK4NxVrcybDtbH4yzupUWF1YG46xuZdh2tj4YZ3UrLS6sDMZZ3cqw7Wx9MM7qVlpcWBmMs7qVYdvZ+mCc1a20uLAyGGd1K8O2s/XBOKtbaXFhZTDO6laGbWfrg3FWt7K+vt5CfWm51XYrN1aCnwXrGpZqne0r+Fmwnmr7bq6BiQy3Ndp2GKzr+lTrwuJTxaZal4vtS0pK7DCUCCCAAAIIIIAAAggggAACCCCAAAIIIIAAAggggAACCCCAAAJpBBoaGjbJDafK9aZaZ7sNfhasa1yqdR3Z/v8DJ36wQ83u6VwAAAAASUVORK5CYII="/>
          <p:cNvSpPr>
            <a:spLocks noChangeAspect="1" noChangeArrowheads="1"/>
          </p:cNvSpPr>
          <p:nvPr/>
        </p:nvSpPr>
        <p:spPr bwMode="auto">
          <a:xfrm>
            <a:off x="0" y="64293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264942"/>
            <a:ext cx="6520416" cy="298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8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34" y="175438"/>
            <a:ext cx="6115050" cy="372603"/>
          </a:xfrm>
        </p:spPr>
        <p:txBody>
          <a:bodyPr/>
          <a:lstStyle/>
          <a:p>
            <a:r>
              <a:rPr lang="en-US" sz="2400" dirty="0" smtClean="0"/>
              <a:t>Security Concerns 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644" y="831109"/>
            <a:ext cx="6578896" cy="3063149"/>
          </a:xfrm>
        </p:spPr>
        <p:txBody>
          <a:bodyPr>
            <a:noAutofit/>
          </a:bodyPr>
          <a:lstStyle/>
          <a:p>
            <a:r>
              <a:rPr lang="en-US" sz="2400" dirty="0"/>
              <a:t>GPUs may be accelerating applications that are using user-sensitive data (e.g., genomics, financial)</a:t>
            </a:r>
          </a:p>
          <a:p>
            <a:r>
              <a:rPr lang="en-US" sz="2400" dirty="0"/>
              <a:t>GPUs may be accelerating cryptographic applications (e.g., AES, RSA etc.) and authentication algorithms on-behalf of CPUs</a:t>
            </a:r>
          </a:p>
          <a:p>
            <a:r>
              <a:rPr lang="en-US" sz="2400" i="1" dirty="0"/>
              <a:t>Given the popularity of GPUs, it is imperative to keep GPUs secure against a variety of side-channel attacks and other security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18015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12" y="84597"/>
            <a:ext cx="6115050" cy="372603"/>
          </a:xfrm>
        </p:spPr>
        <p:txBody>
          <a:bodyPr/>
          <a:lstStyle/>
          <a:p>
            <a:r>
              <a:rPr lang="en-US" sz="2400" dirty="0" smtClean="0"/>
              <a:t>Security Attacks 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685800"/>
            <a:ext cx="6115050" cy="4503284"/>
          </a:xfrm>
        </p:spPr>
        <p:txBody>
          <a:bodyPr/>
          <a:lstStyle/>
          <a:p>
            <a:r>
              <a:rPr lang="en-US" sz="2800" dirty="0" smtClean="0"/>
              <a:t>User’s web activity on GPU can be tracked by the </a:t>
            </a:r>
            <a:r>
              <a:rPr lang="en-US" sz="3200" dirty="0" smtClean="0"/>
              <a:t>malicious</a:t>
            </a:r>
            <a:r>
              <a:rPr lang="en-US" sz="2800" dirty="0" smtClean="0"/>
              <a:t> attacker who is co-located on the same card [Oakland’14]</a:t>
            </a:r>
          </a:p>
          <a:p>
            <a:r>
              <a:rPr lang="en-US" sz="2800" dirty="0" smtClean="0"/>
              <a:t>AES private keys can be recovered by correlation timing attacks [HPCA’16]</a:t>
            </a:r>
          </a:p>
          <a:p>
            <a:r>
              <a:rPr lang="en-US" sz="2800" dirty="0" smtClean="0"/>
              <a:t>Accelerating attacks via GPUs [Oakland’18]</a:t>
            </a:r>
          </a:p>
          <a:p>
            <a:pPr lvl="1"/>
            <a:r>
              <a:rPr lang="en-US" sz="2000" dirty="0" smtClean="0"/>
              <a:t>Glitch: Accelerating row hammer attacks</a:t>
            </a:r>
          </a:p>
        </p:txBody>
      </p:sp>
      <p:sp>
        <p:nvSpPr>
          <p:cNvPr id="5" name="Rectangle 4"/>
          <p:cNvSpPr/>
          <p:nvPr/>
        </p:nvSpPr>
        <p:spPr>
          <a:xfrm>
            <a:off x="275782" y="2461150"/>
            <a:ext cx="6327038" cy="1419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68566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6527E5-6C6D-44BF-99C3-2867110D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5" y="138298"/>
            <a:ext cx="6336743" cy="426142"/>
          </a:xfrm>
        </p:spPr>
        <p:txBody>
          <a:bodyPr/>
          <a:lstStyle/>
          <a:p>
            <a:r>
              <a:rPr lang="en-US" sz="2800" b="1" dirty="0"/>
              <a:t>Correlation Timing Attacks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5217F20F-AC72-4AC9-8DD7-9C9D8EAB7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97942" y="3435851"/>
            <a:ext cx="647890" cy="608223"/>
          </a:xfrm>
        </p:spPr>
      </p:pic>
      <p:pic>
        <p:nvPicPr>
          <p:cNvPr id="8" name="Graphic 7" descr="Laptop">
            <a:extLst>
              <a:ext uri="{FF2B5EF4-FFF2-40B4-BE49-F238E27FC236}">
                <a16:creationId xmlns="" xmlns:a16="http://schemas.microsoft.com/office/drawing/2014/main" id="{4340A984-6950-4E7B-9A99-8072ADC69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5833" y="3403266"/>
            <a:ext cx="720085" cy="720085"/>
          </a:xfrm>
          <a:prstGeom prst="rect">
            <a:avLst/>
          </a:prstGeom>
        </p:spPr>
      </p:pic>
      <p:pic>
        <p:nvPicPr>
          <p:cNvPr id="11" name="Graphic 10" descr="Computer">
            <a:extLst>
              <a:ext uri="{FF2B5EF4-FFF2-40B4-BE49-F238E27FC236}">
                <a16:creationId xmlns="" xmlns:a16="http://schemas.microsoft.com/office/drawing/2014/main" id="{66C27603-07B3-4FDA-A2D7-A16B1FFFC7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9117" y="1419616"/>
            <a:ext cx="833429" cy="833429"/>
          </a:xfrm>
          <a:prstGeom prst="rect">
            <a:avLst/>
          </a:prstGeom>
        </p:spPr>
      </p:pic>
      <p:sp>
        <p:nvSpPr>
          <p:cNvPr id="15" name="Arrow: Curved Right 14">
            <a:extLst>
              <a:ext uri="{FF2B5EF4-FFF2-40B4-BE49-F238E27FC236}">
                <a16:creationId xmlns="" xmlns:a16="http://schemas.microsoft.com/office/drawing/2014/main" id="{481026D5-10EF-47C3-8B19-2C327619AD24}"/>
              </a:ext>
            </a:extLst>
          </p:cNvPr>
          <p:cNvSpPr/>
          <p:nvPr/>
        </p:nvSpPr>
        <p:spPr>
          <a:xfrm flipV="1">
            <a:off x="525935" y="2067692"/>
            <a:ext cx="365209" cy="133557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9" name="Arrow: Curved Right 18">
            <a:extLst>
              <a:ext uri="{FF2B5EF4-FFF2-40B4-BE49-F238E27FC236}">
                <a16:creationId xmlns="" xmlns:a16="http://schemas.microsoft.com/office/drawing/2014/main" id="{4FBCA79F-8D64-4675-A2AB-F80AEC3AC661}"/>
              </a:ext>
            </a:extLst>
          </p:cNvPr>
          <p:cNvSpPr/>
          <p:nvPr/>
        </p:nvSpPr>
        <p:spPr>
          <a:xfrm rot="10800000" flipV="1">
            <a:off x="1750077" y="2067691"/>
            <a:ext cx="365209" cy="133557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pic>
        <p:nvPicPr>
          <p:cNvPr id="20" name="Graphic 19" descr="Gears">
            <a:extLst>
              <a:ext uri="{FF2B5EF4-FFF2-40B4-BE49-F238E27FC236}">
                <a16:creationId xmlns="" xmlns:a16="http://schemas.microsoft.com/office/drawing/2014/main" id="{C11E41C5-16A5-40E8-ACB1-5FCF3C6060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616" y="1579154"/>
            <a:ext cx="514350" cy="514350"/>
          </a:xfrm>
          <a:prstGeom prst="rect">
            <a:avLst/>
          </a:prstGeom>
        </p:spPr>
      </p:pic>
      <p:pic>
        <p:nvPicPr>
          <p:cNvPr id="22" name="Graphic 21" descr="Document">
            <a:extLst>
              <a:ext uri="{FF2B5EF4-FFF2-40B4-BE49-F238E27FC236}">
                <a16:creationId xmlns="" xmlns:a16="http://schemas.microsoft.com/office/drawing/2014/main" id="{818E3EB2-E8BA-47ED-9233-1D76C0A1AE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1037" y="2952934"/>
            <a:ext cx="514350" cy="514350"/>
          </a:xfrm>
          <a:prstGeom prst="rect">
            <a:avLst/>
          </a:prstGeom>
        </p:spPr>
      </p:pic>
      <p:pic>
        <p:nvPicPr>
          <p:cNvPr id="23" name="Graphic 22" descr="Document">
            <a:extLst>
              <a:ext uri="{FF2B5EF4-FFF2-40B4-BE49-F238E27FC236}">
                <a16:creationId xmlns="" xmlns:a16="http://schemas.microsoft.com/office/drawing/2014/main" id="{3C074CF2-9DB5-46C5-89FB-54523E094A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9077" y="2952934"/>
            <a:ext cx="514350" cy="514350"/>
          </a:xfrm>
          <a:prstGeom prst="rect">
            <a:avLst/>
          </a:prstGeom>
        </p:spPr>
      </p:pic>
      <p:pic>
        <p:nvPicPr>
          <p:cNvPr id="25" name="Graphic 24" descr="Clock">
            <a:extLst>
              <a:ext uri="{FF2B5EF4-FFF2-40B4-BE49-F238E27FC236}">
                <a16:creationId xmlns="" xmlns:a16="http://schemas.microsoft.com/office/drawing/2014/main" id="{DD3C6D1C-3A95-4BFB-A368-983BC32FD87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23965" y="3481441"/>
            <a:ext cx="557831" cy="539042"/>
          </a:xfrm>
          <a:prstGeom prst="rect">
            <a:avLst/>
          </a:prstGeom>
        </p:spPr>
      </p:pic>
      <p:graphicFrame>
        <p:nvGraphicFramePr>
          <p:cNvPr id="26" name="Table 25">
            <a:extLst>
              <a:ext uri="{FF2B5EF4-FFF2-40B4-BE49-F238E27FC236}">
                <a16:creationId xmlns="" xmlns:a16="http://schemas.microsoft.com/office/drawing/2014/main" id="{5119E88A-40E4-49D7-BF3B-9F71CBC4A25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81797" y="1579154"/>
          <a:ext cx="3492247" cy="15373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5363">
                  <a:extLst>
                    <a:ext uri="{9D8B030D-6E8A-4147-A177-3AD203B41FA5}">
                      <a16:colId xmlns="" xmlns:a16="http://schemas.microsoft.com/office/drawing/2014/main" val="1569990298"/>
                    </a:ext>
                  </a:extLst>
                </a:gridCol>
                <a:gridCol w="1170634">
                  <a:extLst>
                    <a:ext uri="{9D8B030D-6E8A-4147-A177-3AD203B41FA5}">
                      <a16:colId xmlns="" xmlns:a16="http://schemas.microsoft.com/office/drawing/2014/main" val="1611618201"/>
                    </a:ext>
                  </a:extLst>
                </a:gridCol>
                <a:gridCol w="1266250">
                  <a:extLst>
                    <a:ext uri="{9D8B030D-6E8A-4147-A177-3AD203B41FA5}">
                      <a16:colId xmlns="" xmlns:a16="http://schemas.microsoft.com/office/drawing/2014/main" val="1529008394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r>
                        <a:rPr lang="en-US" sz="1400" dirty="0"/>
                        <a:t>Plaintexts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Ciphertexts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Time duration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="" xmlns:a16="http://schemas.microsoft.com/office/drawing/2014/main" val="1738336467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="" xmlns:a16="http://schemas.microsoft.com/office/drawing/2014/main" val="3360032109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="" xmlns:a16="http://schemas.microsoft.com/office/drawing/2014/main" val="1580658453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="" xmlns:a16="http://schemas.microsoft.com/office/drawing/2014/main" val="3673298418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="" xmlns:a16="http://schemas.microsoft.com/office/drawing/2014/main" val="1004691138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F359E89-4469-4D29-864A-BE573A28D793}"/>
              </a:ext>
            </a:extLst>
          </p:cNvPr>
          <p:cNvSpPr txBox="1"/>
          <p:nvPr/>
        </p:nvSpPr>
        <p:spPr>
          <a:xfrm>
            <a:off x="2978467" y="1825337"/>
            <a:ext cx="11368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Plaintext #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D2A9062-07A0-48F5-A47C-14E8FF346704}"/>
              </a:ext>
            </a:extLst>
          </p:cNvPr>
          <p:cNvSpPr txBox="1"/>
          <p:nvPr/>
        </p:nvSpPr>
        <p:spPr>
          <a:xfrm>
            <a:off x="5479555" y="1819622"/>
            <a:ext cx="5757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time</a:t>
            </a:r>
            <a:r>
              <a:rPr lang="en-US" sz="1350" baseline="-250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D5742C7-C1B6-4247-9823-35120357118B}"/>
              </a:ext>
            </a:extLst>
          </p:cNvPr>
          <p:cNvSpPr txBox="1"/>
          <p:nvPr/>
        </p:nvSpPr>
        <p:spPr>
          <a:xfrm>
            <a:off x="2271601" y="3993506"/>
            <a:ext cx="7971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err="1"/>
              <a:t>time</a:t>
            </a:r>
            <a:r>
              <a:rPr lang="en-US" sz="1350" baseline="-25000" dirty="0" err="1"/>
              <a:t>start</a:t>
            </a:r>
            <a:endParaRPr lang="en-US" sz="1350" baseline="-25000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83D83BC-834A-4B98-8135-6E3E32123DCA}"/>
              </a:ext>
            </a:extLst>
          </p:cNvPr>
          <p:cNvSpPr txBox="1"/>
          <p:nvPr/>
        </p:nvSpPr>
        <p:spPr>
          <a:xfrm>
            <a:off x="2930748" y="3993506"/>
            <a:ext cx="14910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- </a:t>
            </a:r>
            <a:r>
              <a:rPr lang="en-US" sz="1350" dirty="0" err="1"/>
              <a:t>time</a:t>
            </a:r>
            <a:r>
              <a:rPr lang="en-US" sz="1350" baseline="-25000" dirty="0" err="1"/>
              <a:t>stop</a:t>
            </a:r>
            <a:r>
              <a:rPr lang="en-US" sz="1350" dirty="0"/>
              <a:t> = time</a:t>
            </a:r>
            <a:r>
              <a:rPr lang="en-US" sz="1350" baseline="-250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F339A05-69B6-495A-8754-92F635043358}"/>
              </a:ext>
            </a:extLst>
          </p:cNvPr>
          <p:cNvSpPr txBox="1"/>
          <p:nvPr/>
        </p:nvSpPr>
        <p:spPr>
          <a:xfrm>
            <a:off x="2976643" y="2101754"/>
            <a:ext cx="11368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Plaintext #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CEBD7A9-19A7-48BB-B9EE-E6414C75E180}"/>
              </a:ext>
            </a:extLst>
          </p:cNvPr>
          <p:cNvSpPr txBox="1"/>
          <p:nvPr/>
        </p:nvSpPr>
        <p:spPr>
          <a:xfrm>
            <a:off x="5477730" y="2096039"/>
            <a:ext cx="5757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time</a:t>
            </a:r>
            <a:r>
              <a:rPr lang="en-US" sz="1350" baseline="-25000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3B258D7-07C3-4EED-8D4B-E75E016955E1}"/>
              </a:ext>
            </a:extLst>
          </p:cNvPr>
          <p:cNvSpPr txBox="1"/>
          <p:nvPr/>
        </p:nvSpPr>
        <p:spPr>
          <a:xfrm>
            <a:off x="2976643" y="2346354"/>
            <a:ext cx="11368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Plaintext #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207D8285-9B86-455F-903A-16D52F30AFA3}"/>
              </a:ext>
            </a:extLst>
          </p:cNvPr>
          <p:cNvSpPr txBox="1"/>
          <p:nvPr/>
        </p:nvSpPr>
        <p:spPr>
          <a:xfrm>
            <a:off x="5477730" y="2340639"/>
            <a:ext cx="5757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time</a:t>
            </a:r>
            <a:r>
              <a:rPr lang="en-US" sz="1350" baseline="-25000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64528CB-2663-4E69-9005-299D3D571435}"/>
              </a:ext>
            </a:extLst>
          </p:cNvPr>
          <p:cNvSpPr txBox="1"/>
          <p:nvPr/>
        </p:nvSpPr>
        <p:spPr>
          <a:xfrm>
            <a:off x="2975018" y="2600098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31936A7D-4B1A-445F-A1BC-119148D642DF}"/>
              </a:ext>
            </a:extLst>
          </p:cNvPr>
          <p:cNvSpPr txBox="1"/>
          <p:nvPr/>
        </p:nvSpPr>
        <p:spPr>
          <a:xfrm>
            <a:off x="5476104" y="259438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…</a:t>
            </a:r>
            <a:endParaRPr lang="en-US" sz="1350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41EA9194-A8BA-4E22-B118-3934ED869D39}"/>
              </a:ext>
            </a:extLst>
          </p:cNvPr>
          <p:cNvSpPr txBox="1"/>
          <p:nvPr/>
        </p:nvSpPr>
        <p:spPr>
          <a:xfrm>
            <a:off x="623577" y="4028674"/>
            <a:ext cx="16480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/>
              <a:t>Outside Attacker</a:t>
            </a:r>
            <a:endParaRPr lang="en-US" sz="1350" b="1" dirty="0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2F8EE38E-1C56-4C55-873D-62A7208ECF87}"/>
              </a:ext>
            </a:extLst>
          </p:cNvPr>
          <p:cNvSpPr txBox="1"/>
          <p:nvPr/>
        </p:nvSpPr>
        <p:spPr>
          <a:xfrm>
            <a:off x="691094" y="1307182"/>
            <a:ext cx="12640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/>
              <a:t>Server@GPU</a:t>
            </a:r>
            <a:endParaRPr lang="en-US" sz="1350" b="1" dirty="0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E0BF615-D2F5-48E3-BF83-07765DA4DAFA}"/>
              </a:ext>
            </a:extLst>
          </p:cNvPr>
          <p:cNvSpPr txBox="1"/>
          <p:nvPr/>
        </p:nvSpPr>
        <p:spPr>
          <a:xfrm>
            <a:off x="4020876" y="1825337"/>
            <a:ext cx="12618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Ciphertext #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20C42D4-579F-48BF-87ED-F5A499ED8B06}"/>
              </a:ext>
            </a:extLst>
          </p:cNvPr>
          <p:cNvSpPr txBox="1"/>
          <p:nvPr/>
        </p:nvSpPr>
        <p:spPr>
          <a:xfrm>
            <a:off x="4019051" y="2101754"/>
            <a:ext cx="12618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Ciphertext #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219343CB-5440-4E74-83B1-1E56E37506D3}"/>
              </a:ext>
            </a:extLst>
          </p:cNvPr>
          <p:cNvSpPr txBox="1"/>
          <p:nvPr/>
        </p:nvSpPr>
        <p:spPr>
          <a:xfrm>
            <a:off x="4019051" y="2346354"/>
            <a:ext cx="12618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Ciphertext # 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8D6925A5-BCF1-4EB9-8B37-A7DA4EA891B8}"/>
              </a:ext>
            </a:extLst>
          </p:cNvPr>
          <p:cNvSpPr txBox="1"/>
          <p:nvPr/>
        </p:nvSpPr>
        <p:spPr>
          <a:xfrm>
            <a:off x="4017426" y="2600098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…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E7CC78EE-047C-4582-A7BE-8C32C8780069}"/>
              </a:ext>
            </a:extLst>
          </p:cNvPr>
          <p:cNvSpPr/>
          <p:nvPr/>
        </p:nvSpPr>
        <p:spPr>
          <a:xfrm>
            <a:off x="3945923" y="1491624"/>
            <a:ext cx="2528121" cy="14613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8A93C7-A215-48B3-9DE4-07365DC7ED0B}"/>
              </a:ext>
            </a:extLst>
          </p:cNvPr>
          <p:cNvSpPr/>
          <p:nvPr/>
        </p:nvSpPr>
        <p:spPr>
          <a:xfrm>
            <a:off x="4469916" y="3525805"/>
            <a:ext cx="1600200" cy="41410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DDF2E34-2709-4D17-A5A0-026D70F20BF5}"/>
              </a:ext>
            </a:extLst>
          </p:cNvPr>
          <p:cNvSpPr txBox="1"/>
          <p:nvPr/>
        </p:nvSpPr>
        <p:spPr>
          <a:xfrm>
            <a:off x="4523590" y="3597812"/>
            <a:ext cx="13843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K</a:t>
            </a:r>
            <a:r>
              <a:rPr lang="en-US" sz="1350" baseline="-25000" dirty="0"/>
              <a:t>1</a:t>
            </a:r>
            <a:r>
              <a:rPr lang="en-US" sz="1350" dirty="0"/>
              <a:t> , K</a:t>
            </a:r>
            <a:r>
              <a:rPr lang="en-US" sz="1350" baseline="-25000" dirty="0"/>
              <a:t>2</a:t>
            </a:r>
            <a:r>
              <a:rPr lang="en-US" sz="1350" dirty="0"/>
              <a:t> , … ,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55088DE-160A-4707-8237-16E080E40382}"/>
              </a:ext>
            </a:extLst>
          </p:cNvPr>
          <p:cNvSpPr txBox="1"/>
          <p:nvPr/>
        </p:nvSpPr>
        <p:spPr>
          <a:xfrm>
            <a:off x="5457850" y="3614729"/>
            <a:ext cx="2956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K</a:t>
            </a:r>
            <a:r>
              <a:rPr lang="en-US" sz="1350" baseline="-25000" dirty="0"/>
              <a:t>i</a:t>
            </a:r>
            <a:r>
              <a:rPr lang="en-US" sz="1350" dirty="0"/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3FD274F3-AB5D-4DFE-9FD1-3FF513A43EC7}"/>
              </a:ext>
            </a:extLst>
          </p:cNvPr>
          <p:cNvSpPr txBox="1"/>
          <p:nvPr/>
        </p:nvSpPr>
        <p:spPr>
          <a:xfrm>
            <a:off x="5622196" y="3597584"/>
            <a:ext cx="576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, …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DBA2CC88-9C54-4721-9EE5-99563EDB2F0F}"/>
              </a:ext>
            </a:extLst>
          </p:cNvPr>
          <p:cNvSpPr txBox="1"/>
          <p:nvPr/>
        </p:nvSpPr>
        <p:spPr>
          <a:xfrm>
            <a:off x="4687080" y="3961343"/>
            <a:ext cx="12188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Key guesses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61111019-62CF-4957-A2DC-CED1077964B7}"/>
              </a:ext>
            </a:extLst>
          </p:cNvPr>
          <p:cNvSpPr/>
          <p:nvPr/>
        </p:nvSpPr>
        <p:spPr>
          <a:xfrm>
            <a:off x="5362596" y="3467096"/>
            <a:ext cx="436990" cy="5143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8EA535C5-DA77-45BC-87D8-C576C5D1F180}"/>
              </a:ext>
            </a:extLst>
          </p:cNvPr>
          <p:cNvSpPr txBox="1"/>
          <p:nvPr/>
        </p:nvSpPr>
        <p:spPr>
          <a:xfrm>
            <a:off x="5640164" y="3219826"/>
            <a:ext cx="10949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Correct Key</a:t>
            </a:r>
          </a:p>
        </p:txBody>
      </p:sp>
      <p:pic>
        <p:nvPicPr>
          <p:cNvPr id="9" name="Graphic 8" descr="Key">
            <a:extLst>
              <a:ext uri="{FF2B5EF4-FFF2-40B4-BE49-F238E27FC236}">
                <a16:creationId xmlns="" xmlns:a16="http://schemas.microsoft.com/office/drawing/2014/main" id="{5EC29770-49FF-42C9-A614-1238793A6CA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38811" y="1600474"/>
            <a:ext cx="365209" cy="365209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="" xmlns:a16="http://schemas.microsoft.com/office/drawing/2014/main" id="{745B2A4A-E208-4D87-B959-8774D59032E8}"/>
              </a:ext>
            </a:extLst>
          </p:cNvPr>
          <p:cNvSpPr/>
          <p:nvPr/>
        </p:nvSpPr>
        <p:spPr>
          <a:xfrm>
            <a:off x="5479285" y="3003802"/>
            <a:ext cx="170087" cy="4097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38B082AA-E785-4A26-BDE7-040671C22ADF}"/>
              </a:ext>
            </a:extLst>
          </p:cNvPr>
          <p:cNvSpPr txBox="1"/>
          <p:nvPr/>
        </p:nvSpPr>
        <p:spPr>
          <a:xfrm>
            <a:off x="4469916" y="3248805"/>
            <a:ext cx="16002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rgbClr val="FF0000"/>
                </a:solidFill>
              </a:rPr>
              <a:t>Correct Key??</a:t>
            </a:r>
          </a:p>
        </p:txBody>
      </p:sp>
    </p:spTree>
    <p:extLst>
      <p:ext uri="{BB962C8B-B14F-4D97-AF65-F5344CB8AC3E}">
        <p14:creationId xmlns:p14="http://schemas.microsoft.com/office/powerpoint/2010/main" val="67767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B3D2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9" grpId="0" animBg="1"/>
      <p:bldP spid="19" grpId="1" animBg="1"/>
      <p:bldP spid="27" grpId="0"/>
      <p:bldP spid="28" grpId="0"/>
      <p:bldP spid="29" grpId="0"/>
      <p:bldP spid="29" grpId="1"/>
      <p:bldP spid="30" grpId="0"/>
      <p:bldP spid="30" grpId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 animBg="1"/>
      <p:bldP spid="44" grpId="0" animBg="1"/>
      <p:bldP spid="45" grpId="0"/>
      <p:bldP spid="46" grpId="0"/>
      <p:bldP spid="46" grpId="1"/>
      <p:bldP spid="47" grpId="0"/>
      <p:bldP spid="48" grpId="0"/>
      <p:bldP spid="6" grpId="0" animBg="1"/>
      <p:bldP spid="50" grpId="0"/>
      <p:bldP spid="10" grpId="0" animBg="1"/>
      <p:bldP spid="49" grpId="0"/>
      <p:bldP spid="4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2F4DA45B-10DB-4E45-8FC1-36D284664580}"/>
              </a:ext>
            </a:extLst>
          </p:cNvPr>
          <p:cNvSpPr/>
          <p:nvPr/>
        </p:nvSpPr>
        <p:spPr>
          <a:xfrm>
            <a:off x="2227718" y="1145302"/>
            <a:ext cx="2808329" cy="2334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1F2C38DD-EDA9-44E1-AB1B-BC773F7C295A}"/>
              </a:ext>
            </a:extLst>
          </p:cNvPr>
          <p:cNvSpPr/>
          <p:nvPr/>
        </p:nvSpPr>
        <p:spPr>
          <a:xfrm>
            <a:off x="2132850" y="1259368"/>
            <a:ext cx="2808329" cy="2334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E0E08A-0A84-4558-A4ED-2F0AC7BB5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92" y="62711"/>
            <a:ext cx="6711215" cy="745629"/>
          </a:xfrm>
        </p:spPr>
        <p:txBody>
          <a:bodyPr>
            <a:normAutofit/>
          </a:bodyPr>
          <a:lstStyle/>
          <a:p>
            <a:r>
              <a:rPr lang="en-US" b="1" dirty="0"/>
              <a:t>Memory Access Coalescing in GPUs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5AC140C-5F59-47C6-9668-023DF1B90201}"/>
              </a:ext>
            </a:extLst>
          </p:cNvPr>
          <p:cNvSpPr/>
          <p:nvPr/>
        </p:nvSpPr>
        <p:spPr>
          <a:xfrm>
            <a:off x="2024837" y="1386133"/>
            <a:ext cx="2808329" cy="2334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FFB0CD9-F2A1-4A85-AA6F-DCAA5382F2F5}"/>
              </a:ext>
            </a:extLst>
          </p:cNvPr>
          <p:cNvSpPr txBox="1"/>
          <p:nvPr/>
        </p:nvSpPr>
        <p:spPr>
          <a:xfrm>
            <a:off x="1996278" y="1352290"/>
            <a:ext cx="1178528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 dirty="0"/>
              <a:t>Computing Unit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466B43D-51AA-41F0-B15B-46BE9676479C}"/>
              </a:ext>
            </a:extLst>
          </p:cNvPr>
          <p:cNvSpPr/>
          <p:nvPr/>
        </p:nvSpPr>
        <p:spPr>
          <a:xfrm>
            <a:off x="2060840" y="1600342"/>
            <a:ext cx="2736321" cy="76910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73AE97F-9037-4419-A444-1F074D0B14AE}"/>
              </a:ext>
            </a:extLst>
          </p:cNvPr>
          <p:cNvSpPr txBox="1"/>
          <p:nvPr/>
        </p:nvSpPr>
        <p:spPr>
          <a:xfrm>
            <a:off x="2047714" y="1594604"/>
            <a:ext cx="1154483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 dirty="0" err="1"/>
              <a:t>Wavefront</a:t>
            </a:r>
            <a:r>
              <a:rPr lang="en-US" sz="1125" dirty="0"/>
              <a:t> pool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2573C33-3D8C-419F-A48B-6806A70286A3}"/>
              </a:ext>
            </a:extLst>
          </p:cNvPr>
          <p:cNvSpPr/>
          <p:nvPr/>
        </p:nvSpPr>
        <p:spPr>
          <a:xfrm>
            <a:off x="2104549" y="1814535"/>
            <a:ext cx="2643188" cy="5133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2C492E4-AAC2-495B-A78E-BB2E76881681}"/>
              </a:ext>
            </a:extLst>
          </p:cNvPr>
          <p:cNvSpPr txBox="1"/>
          <p:nvPr/>
        </p:nvSpPr>
        <p:spPr>
          <a:xfrm>
            <a:off x="2087718" y="1793485"/>
            <a:ext cx="841897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 dirty="0" err="1"/>
              <a:t>Wavefront</a:t>
            </a:r>
            <a:endParaRPr lang="en-US" sz="1125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8D42FE0-04F3-4EEE-901E-8B6A45D0D341}"/>
              </a:ext>
            </a:extLst>
          </p:cNvPr>
          <p:cNvSpPr/>
          <p:nvPr/>
        </p:nvSpPr>
        <p:spPr>
          <a:xfrm>
            <a:off x="2167337" y="2019434"/>
            <a:ext cx="851450" cy="246147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Thread #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E49492A-1DF2-4921-A12D-F6592565281E}"/>
              </a:ext>
            </a:extLst>
          </p:cNvPr>
          <p:cNvSpPr/>
          <p:nvPr/>
        </p:nvSpPr>
        <p:spPr>
          <a:xfrm>
            <a:off x="3823009" y="2020832"/>
            <a:ext cx="854375" cy="246147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Thread # 32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69B1656-C80E-4C0C-8B7E-6F31724B8861}"/>
              </a:ext>
            </a:extLst>
          </p:cNvPr>
          <p:cNvSpPr txBox="1"/>
          <p:nvPr/>
        </p:nvSpPr>
        <p:spPr>
          <a:xfrm>
            <a:off x="3265409" y="1984608"/>
            <a:ext cx="465192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/>
              <a:t>. . 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41124D4-9BF0-463C-A9DC-585E4CAF50C5}"/>
              </a:ext>
            </a:extLst>
          </p:cNvPr>
          <p:cNvSpPr/>
          <p:nvPr/>
        </p:nvSpPr>
        <p:spPr>
          <a:xfrm>
            <a:off x="2138763" y="2614046"/>
            <a:ext cx="2580400" cy="275740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Scheduler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="" xmlns:a16="http://schemas.microsoft.com/office/drawing/2014/main" id="{1A40F263-F501-4949-A284-2F9CCDBD0373}"/>
              </a:ext>
            </a:extLst>
          </p:cNvPr>
          <p:cNvSpPr/>
          <p:nvPr/>
        </p:nvSpPr>
        <p:spPr>
          <a:xfrm>
            <a:off x="3318130" y="2328582"/>
            <a:ext cx="216026" cy="271984"/>
          </a:xfrm>
          <a:prstGeom prst="downArrow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" name="Arrow: Down 14">
            <a:extLst>
              <a:ext uri="{FF2B5EF4-FFF2-40B4-BE49-F238E27FC236}">
                <a16:creationId xmlns="" xmlns:a16="http://schemas.microsoft.com/office/drawing/2014/main" id="{A0DE6FC5-3E28-446D-8710-A863F12E5B01}"/>
              </a:ext>
            </a:extLst>
          </p:cNvPr>
          <p:cNvSpPr/>
          <p:nvPr/>
        </p:nvSpPr>
        <p:spPr>
          <a:xfrm>
            <a:off x="3316987" y="2889555"/>
            <a:ext cx="216026" cy="271984"/>
          </a:xfrm>
          <a:prstGeom prst="downArrow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46B8EF0-613F-4701-A1EE-F518AE5C3680}"/>
              </a:ext>
            </a:extLst>
          </p:cNvPr>
          <p:cNvSpPr/>
          <p:nvPr/>
        </p:nvSpPr>
        <p:spPr>
          <a:xfrm>
            <a:off x="2138565" y="3173832"/>
            <a:ext cx="2580400" cy="49176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E98A860-DB38-4624-BBE8-BE45004A80C2}"/>
              </a:ext>
            </a:extLst>
          </p:cNvPr>
          <p:cNvSpPr txBox="1"/>
          <p:nvPr/>
        </p:nvSpPr>
        <p:spPr>
          <a:xfrm>
            <a:off x="2126752" y="3152501"/>
            <a:ext cx="889987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 dirty="0"/>
              <a:t>LD/ST Unit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="" xmlns:a16="http://schemas.microsoft.com/office/drawing/2014/main" id="{B4576C9B-A043-4E0D-A90E-9DC07CDCFE35}"/>
              </a:ext>
            </a:extLst>
          </p:cNvPr>
          <p:cNvSpPr/>
          <p:nvPr/>
        </p:nvSpPr>
        <p:spPr>
          <a:xfrm>
            <a:off x="3316987" y="3661074"/>
            <a:ext cx="216026" cy="271984"/>
          </a:xfrm>
          <a:prstGeom prst="downArrow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AB7BE134-DB89-45A2-9849-498D1F2C7486}"/>
              </a:ext>
            </a:extLst>
          </p:cNvPr>
          <p:cNvSpPr/>
          <p:nvPr/>
        </p:nvSpPr>
        <p:spPr>
          <a:xfrm>
            <a:off x="2138565" y="3937350"/>
            <a:ext cx="2580400" cy="27574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Global 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A355E7FB-F1E9-411D-B2DE-A84F937E834E}"/>
              </a:ext>
            </a:extLst>
          </p:cNvPr>
          <p:cNvSpPr/>
          <p:nvPr/>
        </p:nvSpPr>
        <p:spPr>
          <a:xfrm>
            <a:off x="2213337" y="3357435"/>
            <a:ext cx="2430853" cy="275740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Coalescing Unit</a:t>
            </a:r>
          </a:p>
        </p:txBody>
      </p:sp>
    </p:spTree>
    <p:extLst>
      <p:ext uri="{BB962C8B-B14F-4D97-AF65-F5344CB8AC3E}">
        <p14:creationId xmlns:p14="http://schemas.microsoft.com/office/powerpoint/2010/main" val="78641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4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/>
      <p:bldP spid="18" grpId="0" animBg="1"/>
      <p:bldP spid="19" grpId="0" animBg="1"/>
      <p:bldP spid="2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mjicse43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jicse43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jicse43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90535C8D-B376-AE49-8F08-8B179074EB9C}" vid="{4B81C12A-E19A-6D43-80C8-96ACD6977014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Theme1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mjicse43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jicse43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jicse43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90535C8D-B376-AE49-8F08-8B179074EB9C}" vid="{4B81C12A-E19A-6D43-80C8-96ACD6977014}"/>
    </a:ext>
  </a:extLst>
</a:theme>
</file>

<file path=ppt/theme/theme5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10395</TotalTime>
  <Words>1943</Words>
  <Application>Microsoft Macintosh PowerPoint</Application>
  <PresentationFormat>Custom</PresentationFormat>
  <Paragraphs>598</Paragraphs>
  <Slides>34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34</vt:i4>
      </vt:variant>
    </vt:vector>
  </HeadingPairs>
  <TitlesOfParts>
    <vt:vector size="50" baseType="lpstr">
      <vt:lpstr>Calibri</vt:lpstr>
      <vt:lpstr>Calibri Light</vt:lpstr>
      <vt:lpstr>Cambria Math</vt:lpstr>
      <vt:lpstr>Consolas</vt:lpstr>
      <vt:lpstr>Monotype Sorts</vt:lpstr>
      <vt:lpstr>Times New Roman</vt:lpstr>
      <vt:lpstr>Wingdings</vt:lpstr>
      <vt:lpstr>Yu Gothic</vt:lpstr>
      <vt:lpstr>宋体</vt:lpstr>
      <vt:lpstr>Arial</vt:lpstr>
      <vt:lpstr>Theme1</vt:lpstr>
      <vt:lpstr>1_Custom Design</vt:lpstr>
      <vt:lpstr>Custom Design</vt:lpstr>
      <vt:lpstr>1_Theme1</vt:lpstr>
      <vt:lpstr>2_Custom Design</vt:lpstr>
      <vt:lpstr>3_Custom Design</vt:lpstr>
      <vt:lpstr>ACACES 2018 Summer School  GPU Architectures: Basic to  Advanced Concepts   </vt:lpstr>
      <vt:lpstr>Course Outline</vt:lpstr>
      <vt:lpstr>Era of Heterogeneous Architectures</vt:lpstr>
      <vt:lpstr>Discrete GPUs</vt:lpstr>
      <vt:lpstr>Discrete GPUs + Intel Processors</vt:lpstr>
      <vt:lpstr>Security Concerns </vt:lpstr>
      <vt:lpstr>Security Attacks </vt:lpstr>
      <vt:lpstr>Correlation Timing Attacks</vt:lpstr>
      <vt:lpstr>Memory Access Coalescing in GPUs</vt:lpstr>
      <vt:lpstr>Memory Access Coalescing in GPUs</vt:lpstr>
      <vt:lpstr>Memory Access Coalescing in GPUs </vt:lpstr>
      <vt:lpstr>AES implementation on GPU</vt:lpstr>
      <vt:lpstr>Last Round of AES on GPU</vt:lpstr>
      <vt:lpstr>Last Round of AES on GPU</vt:lpstr>
      <vt:lpstr>Correlation Timing Attack on GPU</vt:lpstr>
      <vt:lpstr>Attacker calculates the # of coalesced accesses</vt:lpstr>
      <vt:lpstr>Coalesced Accesses and Execution Time</vt:lpstr>
      <vt:lpstr>Finding the Correct Key Value</vt:lpstr>
      <vt:lpstr>Simulating Timing Attack on our Set-up</vt:lpstr>
      <vt:lpstr>Naïve Solution</vt:lpstr>
      <vt:lpstr>RCoal: Fixed Sized Subwarp (FSS)</vt:lpstr>
      <vt:lpstr>FSS Security against Baseline Attack</vt:lpstr>
      <vt:lpstr>FSS Performance</vt:lpstr>
      <vt:lpstr>FSS against FSS attack</vt:lpstr>
      <vt:lpstr>FSS against FSS attack</vt:lpstr>
      <vt:lpstr>FSS against FSS attack</vt:lpstr>
      <vt:lpstr>RCoal: Random Sized Subwarp (RSS)</vt:lpstr>
      <vt:lpstr>RCoal: Random-Threaded Subwarp (RTS)</vt:lpstr>
      <vt:lpstr>RCoal: Random-Threaded Subwarp (RTS)</vt:lpstr>
      <vt:lpstr>Evaluation Set-up</vt:lpstr>
      <vt:lpstr>Performance/Security Trade-off</vt:lpstr>
      <vt:lpstr>Conclusions</vt:lpstr>
      <vt:lpstr>Food for thought</vt:lpstr>
      <vt:lpstr>References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RCoal: Mitigating GPU Timing Attack via Subwarp-based Randomized Coalescing Techniques</dc:title>
  <dc:creator>Gurunath Anandrao Kadam</dc:creator>
  <cp:lastModifiedBy>Jog, Adwait</cp:lastModifiedBy>
  <cp:revision>499</cp:revision>
  <dcterms:created xsi:type="dcterms:W3CDTF">2018-02-16T21:32:20Z</dcterms:created>
  <dcterms:modified xsi:type="dcterms:W3CDTF">2018-06-30T21:47:02Z</dcterms:modified>
</cp:coreProperties>
</file>